
<file path=[Content_Types].xml><?xml version="1.0" encoding="utf-8"?>
<Types xmlns="http://schemas.openxmlformats.org/package/2006/content-types">
  <Default Extension="avi" ContentType="video/x-msvideo"/>
  <Default Extension="jpeg" ContentType="image/jpeg"/>
  <Default Extension="mp3" ContentType="audio/m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2.xml" ContentType="application/vnd.openxmlformats-officedocument.presentationml.notesSlide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notesSlides/notesSlide10.xml" ContentType="application/vnd.openxmlformats-officedocument.presentationml.notesSlide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281" r:id="rId2"/>
    <p:sldId id="283" r:id="rId3"/>
    <p:sldId id="324" r:id="rId4"/>
    <p:sldId id="326" r:id="rId5"/>
    <p:sldId id="313" r:id="rId6"/>
    <p:sldId id="256" r:id="rId7"/>
    <p:sldId id="316" r:id="rId8"/>
    <p:sldId id="327" r:id="rId9"/>
    <p:sldId id="323" r:id="rId10"/>
    <p:sldId id="325" r:id="rId11"/>
    <p:sldId id="259" r:id="rId12"/>
    <p:sldId id="287" r:id="rId13"/>
    <p:sldId id="320" r:id="rId14"/>
    <p:sldId id="322" r:id="rId15"/>
    <p:sldId id="264" r:id="rId16"/>
    <p:sldId id="321" r:id="rId17"/>
    <p:sldId id="279" r:id="rId18"/>
  </p:sldIdLst>
  <p:sldSz cx="9144000" cy="5143500" type="screen16x9"/>
  <p:notesSz cx="6858000" cy="9144000"/>
  <p:custDataLst>
    <p:tags r:id="rId2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999"/>
    <a:srgbClr val="003399"/>
    <a:srgbClr val="E6E6E6"/>
    <a:srgbClr val="D5D5D5"/>
    <a:srgbClr val="FF9900"/>
    <a:srgbClr val="3FADFF"/>
    <a:srgbClr val="D0E8FC"/>
    <a:srgbClr val="79C6FF"/>
    <a:srgbClr val="66FFFF"/>
    <a:srgbClr val="55F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67" autoAdjust="0"/>
    <p:restoredTop sz="83155" autoAdjust="0"/>
  </p:normalViewPr>
  <p:slideViewPr>
    <p:cSldViewPr>
      <p:cViewPr varScale="1">
        <p:scale>
          <a:sx n="76" d="100"/>
          <a:sy n="76" d="100"/>
        </p:scale>
        <p:origin x="1068" y="4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>
      <p:cViewPr varScale="1">
        <p:scale>
          <a:sx n="83" d="100"/>
          <a:sy n="83" d="100"/>
        </p:scale>
        <p:origin x="-3240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ags" Target="tags/tag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732756-A1A1-4053-9B90-AA09D4E742EE}" type="datetimeFigureOut">
              <a:rPr lang="zh-CN" altLang="en-US" smtClean="0"/>
              <a:pPr/>
              <a:t>2019/4/3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A0D9E8-A33B-4D27-8436-1CC4874BC7B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19905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BDD862-7976-4E3B-9904-2D7EE767DAF7}" type="datetimeFigureOut">
              <a:rPr lang="zh-CN" altLang="en-US" smtClean="0"/>
              <a:pPr/>
              <a:t>2019/4/3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B0157A-E3B5-4791-A942-D5664616A43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87662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B0157A-E3B5-4791-A942-D5664616A436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07311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B0157A-E3B5-4791-A942-D5664616A436}" type="slidenum">
              <a:rPr lang="zh-CN" altLang="en-US" smtClean="0"/>
              <a:pPr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43639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B0157A-E3B5-4791-A942-D5664616A436}" type="slidenum">
              <a:rPr lang="zh-CN" altLang="en-US" smtClean="0"/>
              <a:pPr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45413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410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itchFamily="34" charset="0"/>
                <a:ea typeface="微软雅黑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ea typeface="微软雅黑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ea typeface="微软雅黑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ea typeface="微软雅黑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ea typeface="微软雅黑" pitchFamily="34" charset="-122"/>
              </a:defRPr>
            </a:lvl9pPr>
          </a:lstStyle>
          <a:p>
            <a:fld id="{B1633DB5-41D3-48FD-A1D0-1E69AE2211E9}" type="slidenum">
              <a:rPr lang="zh-CN" altLang="en-US">
                <a:latin typeface="Calibri" pitchFamily="34" charset="0"/>
                <a:ea typeface="宋体" charset="-122"/>
              </a:rPr>
              <a:pPr/>
              <a:t>2</a:t>
            </a:fld>
            <a:endParaRPr lang="zh-CN" altLang="en-US">
              <a:latin typeface="Calibri" pitchFamily="34" charset="0"/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62665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410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itchFamily="34" charset="0"/>
                <a:ea typeface="微软雅黑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ea typeface="微软雅黑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ea typeface="微软雅黑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ea typeface="微软雅黑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ea typeface="微软雅黑" pitchFamily="34" charset="-122"/>
              </a:defRPr>
            </a:lvl9pPr>
          </a:lstStyle>
          <a:p>
            <a:fld id="{B1633DB5-41D3-48FD-A1D0-1E69AE2211E9}" type="slidenum">
              <a:rPr lang="zh-CN" altLang="en-US">
                <a:latin typeface="Calibri" pitchFamily="34" charset="0"/>
                <a:ea typeface="宋体" charset="-122"/>
              </a:rPr>
              <a:pPr/>
              <a:t>5</a:t>
            </a:fld>
            <a:endParaRPr lang="zh-CN" altLang="en-US">
              <a:latin typeface="Calibri" pitchFamily="34" charset="0"/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199965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B0157A-E3B5-4791-A942-D5664616A436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60267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此页插入游戏界面图</a:t>
            </a:r>
            <a:endParaRPr lang="en-US" altLang="zh-CN" dirty="0"/>
          </a:p>
          <a:p>
            <a:r>
              <a:rPr lang="zh-CN" altLang="en-US" dirty="0"/>
              <a:t>游戏不难上手，但游戏的趣味性不减。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解说：</a:t>
            </a:r>
            <a:r>
              <a:rPr lang="zh-CN" altLang="en-US" sz="1200" dirty="0">
                <a:latin typeface="楷体" panose="02010609060101010101" pitchFamily="49" charset="-122"/>
                <a:ea typeface="楷体" panose="02010609060101010101" pitchFamily="49" charset="-122"/>
              </a:rPr>
              <a:t>游戏中有一个小球，设置起点和终点，通过小球在板上滚动，使小球从起点运动到终点；</a:t>
            </a:r>
            <a:endParaRPr lang="en-US" altLang="zh-CN" sz="12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latin typeface="楷体" panose="02010609060101010101" pitchFamily="49" charset="-122"/>
                <a:ea typeface="楷体" panose="02010609060101010101" pitchFamily="49" charset="-122"/>
              </a:rPr>
              <a:t>交互方式：玩家竖持手机，通过左右倾斜手机实现对小球所在的板（或即将到达的板）改变角度，最终使小球到达终点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latin typeface="楷体" panose="02010609060101010101" pitchFamily="49" charset="-122"/>
                <a:ea typeface="楷体" panose="02010609060101010101" pitchFamily="49" charset="-122"/>
              </a:rPr>
              <a:t>物理效果：小球撞击和运动过程中的速度与加速度的变化，下落过程中（弱化）重力的影响等等；人为增加空气阻力（比如人造风）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B0157A-E3B5-4791-A942-D5664616A436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80998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410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itchFamily="34" charset="0"/>
                <a:ea typeface="微软雅黑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ea typeface="微软雅黑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ea typeface="微软雅黑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ea typeface="微软雅黑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ea typeface="微软雅黑" pitchFamily="34" charset="-122"/>
              </a:defRPr>
            </a:lvl9pPr>
          </a:lstStyle>
          <a:p>
            <a:fld id="{B1633DB5-41D3-48FD-A1D0-1E69AE2211E9}" type="slidenum">
              <a:rPr lang="zh-CN" altLang="en-US">
                <a:latin typeface="Calibri" pitchFamily="34" charset="0"/>
                <a:ea typeface="宋体" charset="-122"/>
              </a:rPr>
              <a:pPr/>
              <a:t>9</a:t>
            </a:fld>
            <a:endParaRPr lang="zh-CN" altLang="en-US">
              <a:latin typeface="Calibri" pitchFamily="34" charset="0"/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405360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B0157A-E3B5-4791-A942-D5664616A436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17910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B0157A-E3B5-4791-A942-D5664616A436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89324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B0157A-E3B5-4791-A942-D5664616A436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07013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972162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560172"/>
            <a:ext cx="9144000" cy="360040"/>
          </a:xfrm>
          <a:prstGeom prst="rect">
            <a:avLst/>
          </a:prstGeom>
          <a:solidFill>
            <a:schemeClr val="bg1">
              <a:alpha val="1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 userDrawn="1"/>
        </p:nvSpPr>
        <p:spPr>
          <a:xfrm>
            <a:off x="0" y="483518"/>
            <a:ext cx="1214627" cy="504056"/>
          </a:xfrm>
          <a:custGeom>
            <a:avLst/>
            <a:gdLst/>
            <a:ahLst/>
            <a:cxnLst/>
            <a:rect l="l" t="t" r="r" b="b"/>
            <a:pathLst>
              <a:path w="1214627" h="504056">
                <a:moveTo>
                  <a:pt x="0" y="0"/>
                </a:moveTo>
                <a:lnTo>
                  <a:pt x="1043608" y="0"/>
                </a:lnTo>
                <a:lnTo>
                  <a:pt x="1043608" y="81009"/>
                </a:lnTo>
                <a:cubicBezTo>
                  <a:pt x="1138059" y="81009"/>
                  <a:pt x="1214627" y="157577"/>
                  <a:pt x="1214627" y="252028"/>
                </a:cubicBezTo>
                <a:cubicBezTo>
                  <a:pt x="1214627" y="346479"/>
                  <a:pt x="1138059" y="423047"/>
                  <a:pt x="1043608" y="423047"/>
                </a:cubicBezTo>
                <a:lnTo>
                  <a:pt x="1043608" y="504056"/>
                </a:lnTo>
                <a:lnTo>
                  <a:pt x="0" y="504056"/>
                </a:lnTo>
                <a:close/>
              </a:path>
            </a:pathLst>
          </a:custGeom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ysClr val="windowText" lastClr="000000"/>
                </a:solidFill>
                <a:latin typeface="方正综艺简体" panose="03000509000000000000" pitchFamily="65" charset="-122"/>
                <a:ea typeface="方正综艺简体" panose="03000509000000000000" pitchFamily="65" charset="-122"/>
              </a:rPr>
              <a:t>01</a:t>
            </a:r>
            <a:endParaRPr lang="zh-CN" altLang="en-US" sz="2800" dirty="0">
              <a:solidFill>
                <a:sysClr val="windowText" lastClr="000000"/>
              </a:solidFill>
              <a:latin typeface="方正综艺简体" panose="03000509000000000000" pitchFamily="65" charset="-122"/>
              <a:ea typeface="方正综艺简体" panose="03000509000000000000" pitchFamily="65" charset="-122"/>
            </a:endParaRPr>
          </a:p>
        </p:txBody>
      </p:sp>
      <p:sp>
        <p:nvSpPr>
          <p:cNvPr id="5" name="TextBox 4"/>
          <p:cNvSpPr txBox="1"/>
          <p:nvPr userDrawn="1"/>
        </p:nvSpPr>
        <p:spPr>
          <a:xfrm>
            <a:off x="1301730" y="555526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方正黑体简体" panose="03000509000000000000" pitchFamily="65" charset="-122"/>
                <a:ea typeface="方正黑体简体" panose="03000509000000000000" pitchFamily="65" charset="-122"/>
              </a:rPr>
              <a:t>在模板修改此处文字</a:t>
            </a:r>
          </a:p>
        </p:txBody>
      </p:sp>
    </p:spTree>
    <p:extLst>
      <p:ext uri="{BB962C8B-B14F-4D97-AF65-F5344CB8AC3E}">
        <p14:creationId xmlns:p14="http://schemas.microsoft.com/office/powerpoint/2010/main" val="4024386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4" presetClass="entr" presetSubtype="1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" grpId="0" animBg="1"/>
      <p:bldP spid="5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560172"/>
            <a:ext cx="9144000" cy="360040"/>
          </a:xfrm>
          <a:prstGeom prst="rect">
            <a:avLst/>
          </a:prstGeom>
          <a:solidFill>
            <a:schemeClr val="bg1">
              <a:alpha val="1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 userDrawn="1"/>
        </p:nvSpPr>
        <p:spPr>
          <a:xfrm>
            <a:off x="0" y="483518"/>
            <a:ext cx="1214627" cy="504056"/>
          </a:xfrm>
          <a:custGeom>
            <a:avLst/>
            <a:gdLst/>
            <a:ahLst/>
            <a:cxnLst/>
            <a:rect l="l" t="t" r="r" b="b"/>
            <a:pathLst>
              <a:path w="1214627" h="504056">
                <a:moveTo>
                  <a:pt x="0" y="0"/>
                </a:moveTo>
                <a:lnTo>
                  <a:pt x="1043608" y="0"/>
                </a:lnTo>
                <a:lnTo>
                  <a:pt x="1043608" y="81009"/>
                </a:lnTo>
                <a:cubicBezTo>
                  <a:pt x="1138059" y="81009"/>
                  <a:pt x="1214627" y="157577"/>
                  <a:pt x="1214627" y="252028"/>
                </a:cubicBezTo>
                <a:cubicBezTo>
                  <a:pt x="1214627" y="346479"/>
                  <a:pt x="1138059" y="423047"/>
                  <a:pt x="1043608" y="423047"/>
                </a:cubicBezTo>
                <a:lnTo>
                  <a:pt x="1043608" y="504056"/>
                </a:lnTo>
                <a:lnTo>
                  <a:pt x="0" y="504056"/>
                </a:lnTo>
                <a:close/>
              </a:path>
            </a:pathLst>
          </a:custGeom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ysClr val="windowText" lastClr="000000"/>
                </a:solidFill>
                <a:latin typeface="方正综艺简体" panose="03000509000000000000" pitchFamily="65" charset="-122"/>
                <a:ea typeface="方正综艺简体" panose="03000509000000000000" pitchFamily="65" charset="-122"/>
              </a:rPr>
              <a:t>02</a:t>
            </a:r>
            <a:endParaRPr lang="zh-CN" altLang="en-US" sz="2800" dirty="0">
              <a:solidFill>
                <a:sysClr val="windowText" lastClr="000000"/>
              </a:solidFill>
              <a:latin typeface="方正综艺简体" panose="03000509000000000000" pitchFamily="65" charset="-122"/>
              <a:ea typeface="方正综艺简体" panose="03000509000000000000" pitchFamily="65" charset="-122"/>
            </a:endParaRPr>
          </a:p>
        </p:txBody>
      </p:sp>
      <p:sp>
        <p:nvSpPr>
          <p:cNvPr id="5" name="TextBox 4"/>
          <p:cNvSpPr txBox="1"/>
          <p:nvPr userDrawn="1"/>
        </p:nvSpPr>
        <p:spPr>
          <a:xfrm>
            <a:off x="1301730" y="555526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方正黑体简体" panose="03000509000000000000" pitchFamily="65" charset="-122"/>
                <a:ea typeface="方正黑体简体" panose="03000509000000000000" pitchFamily="65" charset="-122"/>
              </a:rPr>
              <a:t>在模板修改此处文字</a:t>
            </a:r>
          </a:p>
        </p:txBody>
      </p:sp>
    </p:spTree>
    <p:extLst>
      <p:ext uri="{BB962C8B-B14F-4D97-AF65-F5344CB8AC3E}">
        <p14:creationId xmlns:p14="http://schemas.microsoft.com/office/powerpoint/2010/main" val="4123547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4" presetClass="entr" presetSubtype="1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" grpId="0" animBg="1"/>
      <p:bldP spid="5" grpId="0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560172"/>
            <a:ext cx="9144000" cy="360040"/>
          </a:xfrm>
          <a:prstGeom prst="rect">
            <a:avLst/>
          </a:prstGeom>
          <a:solidFill>
            <a:schemeClr val="bg1">
              <a:alpha val="1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 userDrawn="1"/>
        </p:nvSpPr>
        <p:spPr>
          <a:xfrm>
            <a:off x="0" y="483518"/>
            <a:ext cx="1214627" cy="504056"/>
          </a:xfrm>
          <a:custGeom>
            <a:avLst/>
            <a:gdLst/>
            <a:ahLst/>
            <a:cxnLst/>
            <a:rect l="l" t="t" r="r" b="b"/>
            <a:pathLst>
              <a:path w="1214627" h="504056">
                <a:moveTo>
                  <a:pt x="0" y="0"/>
                </a:moveTo>
                <a:lnTo>
                  <a:pt x="1043608" y="0"/>
                </a:lnTo>
                <a:lnTo>
                  <a:pt x="1043608" y="81009"/>
                </a:lnTo>
                <a:cubicBezTo>
                  <a:pt x="1138059" y="81009"/>
                  <a:pt x="1214627" y="157577"/>
                  <a:pt x="1214627" y="252028"/>
                </a:cubicBezTo>
                <a:cubicBezTo>
                  <a:pt x="1214627" y="346479"/>
                  <a:pt x="1138059" y="423047"/>
                  <a:pt x="1043608" y="423047"/>
                </a:cubicBezTo>
                <a:lnTo>
                  <a:pt x="1043608" y="504056"/>
                </a:lnTo>
                <a:lnTo>
                  <a:pt x="0" y="504056"/>
                </a:lnTo>
                <a:close/>
              </a:path>
            </a:pathLst>
          </a:custGeom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ysClr val="windowText" lastClr="000000"/>
                </a:solidFill>
                <a:latin typeface="方正综艺简体" panose="03000509000000000000" pitchFamily="65" charset="-122"/>
                <a:ea typeface="方正综艺简体" panose="03000509000000000000" pitchFamily="65" charset="-122"/>
              </a:rPr>
              <a:t>03</a:t>
            </a:r>
            <a:endParaRPr lang="zh-CN" altLang="en-US" sz="2800" dirty="0">
              <a:solidFill>
                <a:sysClr val="windowText" lastClr="000000"/>
              </a:solidFill>
              <a:latin typeface="方正综艺简体" panose="03000509000000000000" pitchFamily="65" charset="-122"/>
              <a:ea typeface="方正综艺简体" panose="03000509000000000000" pitchFamily="65" charset="-122"/>
            </a:endParaRPr>
          </a:p>
        </p:txBody>
      </p:sp>
      <p:sp>
        <p:nvSpPr>
          <p:cNvPr id="5" name="TextBox 4"/>
          <p:cNvSpPr txBox="1"/>
          <p:nvPr userDrawn="1"/>
        </p:nvSpPr>
        <p:spPr>
          <a:xfrm>
            <a:off x="1301730" y="555526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方正黑体简体" panose="03000509000000000000" pitchFamily="65" charset="-122"/>
                <a:ea typeface="方正黑体简体" panose="03000509000000000000" pitchFamily="65" charset="-122"/>
              </a:rPr>
              <a:t>在模板修改此处文字</a:t>
            </a:r>
          </a:p>
        </p:txBody>
      </p:sp>
    </p:spTree>
    <p:extLst>
      <p:ext uri="{BB962C8B-B14F-4D97-AF65-F5344CB8AC3E}">
        <p14:creationId xmlns:p14="http://schemas.microsoft.com/office/powerpoint/2010/main" val="2828339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4" presetClass="entr" presetSubtype="1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" grpId="0" animBg="1"/>
      <p:bldP spid="5" grpId="0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4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560172"/>
            <a:ext cx="9144000" cy="360040"/>
          </a:xfrm>
          <a:prstGeom prst="rect">
            <a:avLst/>
          </a:prstGeom>
          <a:solidFill>
            <a:schemeClr val="bg1">
              <a:alpha val="1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 userDrawn="1"/>
        </p:nvSpPr>
        <p:spPr>
          <a:xfrm>
            <a:off x="0" y="483518"/>
            <a:ext cx="1214627" cy="504056"/>
          </a:xfrm>
          <a:custGeom>
            <a:avLst/>
            <a:gdLst/>
            <a:ahLst/>
            <a:cxnLst/>
            <a:rect l="l" t="t" r="r" b="b"/>
            <a:pathLst>
              <a:path w="1214627" h="504056">
                <a:moveTo>
                  <a:pt x="0" y="0"/>
                </a:moveTo>
                <a:lnTo>
                  <a:pt x="1043608" y="0"/>
                </a:lnTo>
                <a:lnTo>
                  <a:pt x="1043608" y="81009"/>
                </a:lnTo>
                <a:cubicBezTo>
                  <a:pt x="1138059" y="81009"/>
                  <a:pt x="1214627" y="157577"/>
                  <a:pt x="1214627" y="252028"/>
                </a:cubicBezTo>
                <a:cubicBezTo>
                  <a:pt x="1214627" y="346479"/>
                  <a:pt x="1138059" y="423047"/>
                  <a:pt x="1043608" y="423047"/>
                </a:cubicBezTo>
                <a:lnTo>
                  <a:pt x="1043608" y="504056"/>
                </a:lnTo>
                <a:lnTo>
                  <a:pt x="0" y="504056"/>
                </a:lnTo>
                <a:close/>
              </a:path>
            </a:pathLst>
          </a:custGeom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ysClr val="windowText" lastClr="000000"/>
                </a:solidFill>
                <a:latin typeface="方正综艺简体" panose="03000509000000000000" pitchFamily="65" charset="-122"/>
                <a:ea typeface="方正综艺简体" panose="03000509000000000000" pitchFamily="65" charset="-122"/>
              </a:rPr>
              <a:t>04</a:t>
            </a:r>
            <a:endParaRPr lang="zh-CN" altLang="en-US" sz="2800" dirty="0">
              <a:solidFill>
                <a:sysClr val="windowText" lastClr="000000"/>
              </a:solidFill>
              <a:latin typeface="方正综艺简体" panose="03000509000000000000" pitchFamily="65" charset="-122"/>
              <a:ea typeface="方正综艺简体" panose="03000509000000000000" pitchFamily="65" charset="-122"/>
            </a:endParaRPr>
          </a:p>
        </p:txBody>
      </p:sp>
      <p:sp>
        <p:nvSpPr>
          <p:cNvPr id="5" name="TextBox 4"/>
          <p:cNvSpPr txBox="1"/>
          <p:nvPr userDrawn="1"/>
        </p:nvSpPr>
        <p:spPr>
          <a:xfrm>
            <a:off x="1301730" y="555526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方正黑体简体" panose="03000509000000000000" pitchFamily="65" charset="-122"/>
                <a:ea typeface="方正黑体简体" panose="03000509000000000000" pitchFamily="65" charset="-122"/>
              </a:rPr>
              <a:t>在模板修改此处文字</a:t>
            </a:r>
          </a:p>
        </p:txBody>
      </p:sp>
    </p:spTree>
    <p:extLst>
      <p:ext uri="{BB962C8B-B14F-4D97-AF65-F5344CB8AC3E}">
        <p14:creationId xmlns:p14="http://schemas.microsoft.com/office/powerpoint/2010/main" val="2828339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4" presetClass="entr" presetSubtype="1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" grpId="0" animBg="1"/>
      <p:bldP spid="5" grpId="0"/>
    </p:bld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9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flipH="1">
            <a:off x="-3036" y="0"/>
            <a:ext cx="9144000" cy="514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6532705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57" r:id="rId3"/>
    <p:sldLayoutId id="2147483658" r:id="rId4"/>
    <p:sldLayoutId id="2147483659" r:id="rId5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audio" Target="NULL" TargetMode="External"/><Relationship Id="rId7" Type="http://schemas.openxmlformats.org/officeDocument/2006/relationships/image" Target="../media/image2.png"/><Relationship Id="rId2" Type="http://schemas.microsoft.com/office/2007/relationships/media" Target="../media/media1.avi"/><Relationship Id="rId1" Type="http://schemas.openxmlformats.org/officeDocument/2006/relationships/video" Target="NULL" TargetMode="External"/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.xml"/><Relationship Id="rId4" Type="http://schemas.microsoft.com/office/2007/relationships/media" Target="../media/media2.mp3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tags" Target="../tags/tag39.xml"/><Relationship Id="rId3" Type="http://schemas.openxmlformats.org/officeDocument/2006/relationships/tags" Target="../tags/tag34.xml"/><Relationship Id="rId7" Type="http://schemas.openxmlformats.org/officeDocument/2006/relationships/tags" Target="../tags/tag38.xml"/><Relationship Id="rId2" Type="http://schemas.openxmlformats.org/officeDocument/2006/relationships/tags" Target="../tags/tag33.xml"/><Relationship Id="rId1" Type="http://schemas.openxmlformats.org/officeDocument/2006/relationships/tags" Target="../tags/tag32.xml"/><Relationship Id="rId6" Type="http://schemas.openxmlformats.org/officeDocument/2006/relationships/tags" Target="../tags/tag37.xml"/><Relationship Id="rId11" Type="http://schemas.openxmlformats.org/officeDocument/2006/relationships/notesSlide" Target="../notesSlides/notesSlide10.xml"/><Relationship Id="rId5" Type="http://schemas.openxmlformats.org/officeDocument/2006/relationships/tags" Target="../tags/tag36.xml"/><Relationship Id="rId10" Type="http://schemas.openxmlformats.org/officeDocument/2006/relationships/slideLayout" Target="../slideLayouts/slideLayout1.xml"/><Relationship Id="rId4" Type="http://schemas.openxmlformats.org/officeDocument/2006/relationships/tags" Target="../tags/tag35.xml"/><Relationship Id="rId9" Type="http://schemas.openxmlformats.org/officeDocument/2006/relationships/tags" Target="../tags/tag40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tags" Target="../tags/tag48.xml"/><Relationship Id="rId3" Type="http://schemas.openxmlformats.org/officeDocument/2006/relationships/tags" Target="../tags/tag43.xml"/><Relationship Id="rId7" Type="http://schemas.openxmlformats.org/officeDocument/2006/relationships/tags" Target="../tags/tag47.xml"/><Relationship Id="rId2" Type="http://schemas.openxmlformats.org/officeDocument/2006/relationships/tags" Target="../tags/tag42.xml"/><Relationship Id="rId1" Type="http://schemas.openxmlformats.org/officeDocument/2006/relationships/tags" Target="../tags/tag41.xml"/><Relationship Id="rId6" Type="http://schemas.openxmlformats.org/officeDocument/2006/relationships/tags" Target="../tags/tag46.xml"/><Relationship Id="rId5" Type="http://schemas.openxmlformats.org/officeDocument/2006/relationships/tags" Target="../tags/tag45.xml"/><Relationship Id="rId10" Type="http://schemas.openxmlformats.org/officeDocument/2006/relationships/slideLayout" Target="../slideLayouts/slideLayout1.xml"/><Relationship Id="rId4" Type="http://schemas.openxmlformats.org/officeDocument/2006/relationships/tags" Target="../tags/tag44.xml"/><Relationship Id="rId9" Type="http://schemas.openxmlformats.org/officeDocument/2006/relationships/tags" Target="../tags/tag4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9.xml"/><Relationship Id="rId3" Type="http://schemas.openxmlformats.org/officeDocument/2006/relationships/tags" Target="../tags/tag4.xml"/><Relationship Id="rId7" Type="http://schemas.openxmlformats.org/officeDocument/2006/relationships/tags" Target="../tags/tag8.xml"/><Relationship Id="rId12" Type="http://schemas.openxmlformats.org/officeDocument/2006/relationships/notesSlide" Target="../notesSlides/notesSlide2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slideLayout" Target="../slideLayouts/slideLayout1.xml"/><Relationship Id="rId5" Type="http://schemas.openxmlformats.org/officeDocument/2006/relationships/tags" Target="../tags/tag6.xml"/><Relationship Id="rId10" Type="http://schemas.openxmlformats.org/officeDocument/2006/relationships/tags" Target="../tags/tag11.xml"/><Relationship Id="rId4" Type="http://schemas.openxmlformats.org/officeDocument/2006/relationships/tags" Target="../tags/tag5.xml"/><Relationship Id="rId9" Type="http://schemas.openxmlformats.org/officeDocument/2006/relationships/tags" Target="../tags/tag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4.mp4"/><Relationship Id="rId1" Type="http://schemas.openxmlformats.org/officeDocument/2006/relationships/video" Target="NULL" TargetMode="Externa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tags" Target="../tags/tag19.xml"/><Relationship Id="rId3" Type="http://schemas.openxmlformats.org/officeDocument/2006/relationships/tags" Target="../tags/tag14.xml"/><Relationship Id="rId7" Type="http://schemas.openxmlformats.org/officeDocument/2006/relationships/tags" Target="../tags/tag18.xml"/><Relationship Id="rId12" Type="http://schemas.openxmlformats.org/officeDocument/2006/relationships/notesSlide" Target="../notesSlides/notesSlide3.xml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tags" Target="../tags/tag17.xml"/><Relationship Id="rId11" Type="http://schemas.openxmlformats.org/officeDocument/2006/relationships/slideLayout" Target="../slideLayouts/slideLayout1.xml"/><Relationship Id="rId5" Type="http://schemas.openxmlformats.org/officeDocument/2006/relationships/tags" Target="../tags/tag16.xml"/><Relationship Id="rId10" Type="http://schemas.openxmlformats.org/officeDocument/2006/relationships/tags" Target="../tags/tag21.xml"/><Relationship Id="rId4" Type="http://schemas.openxmlformats.org/officeDocument/2006/relationships/tags" Target="../tags/tag15.xml"/><Relationship Id="rId9" Type="http://schemas.openxmlformats.org/officeDocument/2006/relationships/tags" Target="../tags/tag2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tags" Target="../tags/tag29.xml"/><Relationship Id="rId3" Type="http://schemas.openxmlformats.org/officeDocument/2006/relationships/tags" Target="../tags/tag24.xml"/><Relationship Id="rId7" Type="http://schemas.openxmlformats.org/officeDocument/2006/relationships/tags" Target="../tags/tag28.xml"/><Relationship Id="rId12" Type="http://schemas.openxmlformats.org/officeDocument/2006/relationships/notesSlide" Target="../notesSlides/notesSlide6.xml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tags" Target="../tags/tag27.xml"/><Relationship Id="rId11" Type="http://schemas.openxmlformats.org/officeDocument/2006/relationships/slideLayout" Target="../slideLayouts/slideLayout1.xml"/><Relationship Id="rId5" Type="http://schemas.openxmlformats.org/officeDocument/2006/relationships/tags" Target="../tags/tag26.xml"/><Relationship Id="rId10" Type="http://schemas.openxmlformats.org/officeDocument/2006/relationships/tags" Target="../tags/tag31.xml"/><Relationship Id="rId4" Type="http://schemas.openxmlformats.org/officeDocument/2006/relationships/tags" Target="../tags/tag25.xml"/><Relationship Id="rId9" Type="http://schemas.openxmlformats.org/officeDocument/2006/relationships/tags" Target="../tags/tag3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0.avi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9818"/>
                </p14:media>
              </p:ext>
            </p:extLst>
          </p:nvPr>
        </p:nvPicPr>
        <p:blipFill>
          <a:blip r:embed="rId7" cstate="print"/>
          <a:stretch>
            <a:fillRect/>
          </a:stretch>
        </p:blipFill>
        <p:spPr>
          <a:xfrm>
            <a:off x="-12908" y="0"/>
            <a:ext cx="9156908" cy="5134715"/>
          </a:xfrm>
          <a:prstGeom prst="rect">
            <a:avLst/>
          </a:prstGeom>
        </p:spPr>
      </p:pic>
      <p:pic>
        <p:nvPicPr>
          <p:cNvPr id="3" name="preview.mp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>
                  <p14:trim st="12391" end="282"/>
                </p14:media>
              </p:ext>
            </p:extLst>
          </p:nvPr>
        </p:nvPicPr>
        <p:blipFill>
          <a:blip r:embed="rId8" cstate="print"/>
          <a:stretch>
            <a:fillRect/>
          </a:stretch>
        </p:blipFill>
        <p:spPr>
          <a:xfrm>
            <a:off x="9252520" y="0"/>
            <a:ext cx="609600" cy="609600"/>
          </a:xfrm>
          <a:prstGeom prst="rect">
            <a:avLst/>
          </a:prstGeom>
        </p:spPr>
      </p:pic>
      <p:grpSp>
        <p:nvGrpSpPr>
          <p:cNvPr id="12" name="组合 11"/>
          <p:cNvGrpSpPr/>
          <p:nvPr/>
        </p:nvGrpSpPr>
        <p:grpSpPr>
          <a:xfrm>
            <a:off x="1043608" y="0"/>
            <a:ext cx="8154652" cy="4803300"/>
            <a:chOff x="1159166" y="432043"/>
            <a:chExt cx="8154652" cy="4803300"/>
          </a:xfrm>
        </p:grpSpPr>
        <p:sp>
          <p:nvSpPr>
            <p:cNvPr id="8" name="TextBox 7"/>
            <p:cNvSpPr txBox="1"/>
            <p:nvPr/>
          </p:nvSpPr>
          <p:spPr>
            <a:xfrm>
              <a:off x="3668736" y="3145606"/>
              <a:ext cx="564508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1" algn="l"/>
              <a:r>
                <a:rPr lang="en-US" altLang="zh-CN" sz="2000" b="1" dirty="0">
                  <a:solidFill>
                    <a:schemeClr val="bg1"/>
                  </a:solidFill>
                  <a:effectLst/>
                  <a:latin typeface="方正粗倩简体" panose="03000509000000000000" pitchFamily="65" charset="-122"/>
                  <a:ea typeface="方正粗倩简体" panose="03000509000000000000" pitchFamily="65" charset="-122"/>
                </a:rPr>
                <a:t>—— </a:t>
              </a:r>
              <a:r>
                <a:rPr lang="zh-CN" altLang="en-US" sz="2000" dirty="0">
                  <a:solidFill>
                    <a:schemeClr val="bg1"/>
                  </a:solidFill>
                  <a:effectLst/>
                  <a:latin typeface="方正粗倩简体" panose="03000509000000000000" pitchFamily="65" charset="-122"/>
                  <a:ea typeface="方正粗倩简体" panose="03000509000000000000" pitchFamily="65" charset="-122"/>
                </a:rPr>
                <a:t>一款基于陀螺仪和重力感应的创意掌游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959365" y="3758015"/>
              <a:ext cx="3872251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0" cap="none" spc="0" dirty="0">
                  <a:ln>
                    <a:noFill/>
                  </a:ln>
                  <a:solidFill>
                    <a:schemeClr val="bg1"/>
                  </a:solidFill>
                  <a:effectLst/>
                  <a:latin typeface="方正大黑简体" panose="03000509000000000000" pitchFamily="65" charset="-122"/>
                  <a:ea typeface="方正大黑简体" panose="03000509000000000000" pitchFamily="65" charset="-122"/>
                </a:rPr>
                <a:t>小组成员：刘泽华   指导教师：</a:t>
              </a:r>
              <a:r>
                <a:rPr lang="zh-CN" altLang="en-US" dirty="0">
                  <a:solidFill>
                    <a:schemeClr val="bg1"/>
                  </a:solidFill>
                  <a:latin typeface="方正大黑简体" panose="03000509000000000000" pitchFamily="65" charset="-122"/>
                  <a:ea typeface="方正大黑简体" panose="03000509000000000000" pitchFamily="65" charset="-122"/>
                </a:rPr>
                <a:t>阮利</a:t>
              </a:r>
              <a:endParaRPr lang="en-US" altLang="zh-CN" dirty="0">
                <a:solidFill>
                  <a:schemeClr val="bg1"/>
                </a:solidFill>
                <a:latin typeface="方正大黑简体" panose="03000509000000000000" pitchFamily="65" charset="-122"/>
                <a:ea typeface="方正大黑简体" panose="03000509000000000000" pitchFamily="65" charset="-122"/>
              </a:endParaRPr>
            </a:p>
            <a:p>
              <a:r>
                <a:rPr lang="en-US" altLang="zh-CN" b="0" cap="none" spc="0" dirty="0">
                  <a:ln>
                    <a:noFill/>
                  </a:ln>
                  <a:solidFill>
                    <a:schemeClr val="bg1"/>
                  </a:solidFill>
                  <a:effectLst/>
                  <a:latin typeface="方正大黑简体" panose="03000509000000000000" pitchFamily="65" charset="-122"/>
                  <a:ea typeface="方正大黑简体" panose="03000509000000000000" pitchFamily="65" charset="-122"/>
                </a:rPr>
                <a:t>	   </a:t>
              </a:r>
              <a:r>
                <a:rPr lang="zh-CN" altLang="en-US" dirty="0">
                  <a:solidFill>
                    <a:schemeClr val="bg1"/>
                  </a:solidFill>
                  <a:latin typeface="方正大黑简体" panose="03000509000000000000" pitchFamily="65" charset="-122"/>
                  <a:ea typeface="方正大黑简体" panose="03000509000000000000" pitchFamily="65" charset="-122"/>
                </a:rPr>
                <a:t>吴天昊</a:t>
              </a:r>
              <a:endParaRPr lang="en-US" altLang="zh-CN" dirty="0">
                <a:solidFill>
                  <a:schemeClr val="bg1"/>
                </a:solidFill>
                <a:latin typeface="方正大黑简体" panose="03000509000000000000" pitchFamily="65" charset="-122"/>
                <a:ea typeface="方正大黑简体" panose="03000509000000000000" pitchFamily="65" charset="-122"/>
              </a:endParaRPr>
            </a:p>
            <a:p>
              <a:r>
                <a:rPr lang="en-US" altLang="zh-CN" b="0" cap="none" spc="0" dirty="0">
                  <a:ln>
                    <a:noFill/>
                  </a:ln>
                  <a:solidFill>
                    <a:schemeClr val="bg1"/>
                  </a:solidFill>
                  <a:effectLst/>
                  <a:latin typeface="方正大黑简体" panose="03000509000000000000" pitchFamily="65" charset="-122"/>
                  <a:ea typeface="方正大黑简体" panose="03000509000000000000" pitchFamily="65" charset="-122"/>
                </a:rPr>
                <a:t>	   </a:t>
              </a:r>
              <a:r>
                <a:rPr lang="zh-CN" altLang="en-US" b="0" cap="none" spc="0" dirty="0">
                  <a:ln>
                    <a:noFill/>
                  </a:ln>
                  <a:solidFill>
                    <a:schemeClr val="bg1"/>
                  </a:solidFill>
                  <a:effectLst/>
                  <a:latin typeface="方正大黑简体" panose="03000509000000000000" pitchFamily="65" charset="-122"/>
                  <a:ea typeface="方正大黑简体" panose="03000509000000000000" pitchFamily="65" charset="-122"/>
                </a:rPr>
                <a:t>聂志捷</a:t>
              </a:r>
              <a:endParaRPr lang="en-US" altLang="zh-CN" b="0" cap="none" spc="0" dirty="0">
                <a:ln>
                  <a:noFill/>
                </a:ln>
                <a:solidFill>
                  <a:schemeClr val="bg1"/>
                </a:solidFill>
                <a:effectLst/>
                <a:latin typeface="方正大黑简体" panose="03000509000000000000" pitchFamily="65" charset="-122"/>
                <a:ea typeface="方正大黑简体" panose="03000509000000000000" pitchFamily="65" charset="-122"/>
              </a:endParaRPr>
            </a:p>
            <a:p>
              <a:r>
                <a:rPr lang="en-US" altLang="zh-CN" dirty="0">
                  <a:solidFill>
                    <a:schemeClr val="bg1"/>
                  </a:solidFill>
                  <a:latin typeface="方正大黑简体" panose="03000509000000000000" pitchFamily="65" charset="-122"/>
                  <a:ea typeface="方正大黑简体" panose="03000509000000000000" pitchFamily="65" charset="-122"/>
                </a:rPr>
                <a:t>	   </a:t>
              </a:r>
              <a:r>
                <a:rPr lang="zh-CN" altLang="en-US" dirty="0">
                  <a:solidFill>
                    <a:schemeClr val="bg1"/>
                  </a:solidFill>
                  <a:latin typeface="方正大黑简体" panose="03000509000000000000" pitchFamily="65" charset="-122"/>
                  <a:ea typeface="方正大黑简体" panose="03000509000000000000" pitchFamily="65" charset="-122"/>
                </a:rPr>
                <a:t>莫策</a:t>
              </a:r>
              <a:endParaRPr lang="en-US" altLang="zh-CN" dirty="0">
                <a:solidFill>
                  <a:schemeClr val="bg1"/>
                </a:solidFill>
                <a:latin typeface="方正大黑简体" panose="03000509000000000000" pitchFamily="65" charset="-122"/>
                <a:ea typeface="方正大黑简体" panose="03000509000000000000" pitchFamily="65" charset="-122"/>
              </a:endParaRPr>
            </a:p>
            <a:p>
              <a:r>
                <a:rPr lang="en-US" altLang="zh-CN" b="0" cap="none" spc="0" dirty="0">
                  <a:ln>
                    <a:noFill/>
                  </a:ln>
                  <a:solidFill>
                    <a:schemeClr val="bg1"/>
                  </a:solidFill>
                  <a:effectLst/>
                  <a:latin typeface="方正大黑简体" panose="03000509000000000000" pitchFamily="65" charset="-122"/>
                  <a:ea typeface="方正大黑简体" panose="03000509000000000000" pitchFamily="65" charset="-122"/>
                </a:rPr>
                <a:t>	   </a:t>
              </a:r>
              <a:r>
                <a:rPr lang="zh-CN" altLang="en-US" b="0" cap="none" spc="0" dirty="0">
                  <a:ln>
                    <a:noFill/>
                  </a:ln>
                  <a:solidFill>
                    <a:schemeClr val="bg1"/>
                  </a:solidFill>
                  <a:effectLst/>
                  <a:latin typeface="方正大黑简体" panose="03000509000000000000" pitchFamily="65" charset="-122"/>
                  <a:ea typeface="方正大黑简体" panose="03000509000000000000" pitchFamily="65" charset="-122"/>
                </a:rPr>
                <a:t>杨迈</a:t>
              </a:r>
            </a:p>
          </p:txBody>
        </p:sp>
        <p:cxnSp>
          <p:nvCxnSpPr>
            <p:cNvPr id="10" name="直接连接符 9"/>
            <p:cNvCxnSpPr/>
            <p:nvPr/>
          </p:nvCxnSpPr>
          <p:spPr>
            <a:xfrm>
              <a:off x="1159166" y="3651865"/>
              <a:ext cx="6658135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1759563" y="432043"/>
              <a:ext cx="6271856" cy="29136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1000"/>
                </a:lnSpc>
              </a:pPr>
              <a:r>
                <a:rPr lang="en-US" altLang="zh-CN" sz="115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方正大黑简体" panose="03000509000000000000" pitchFamily="65" charset="-122"/>
                  <a:cs typeface="Times New Roman" panose="02020603050405020304" pitchFamily="18" charset="0"/>
                </a:rPr>
                <a:t>N</a:t>
              </a:r>
              <a:r>
                <a:rPr lang="en-US" altLang="zh-CN" sz="96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方正大黑简体" panose="03000509000000000000" pitchFamily="65" charset="-122"/>
                  <a:cs typeface="Times New Roman" panose="02020603050405020304" pitchFamily="18" charset="0"/>
                </a:rPr>
                <a:t>aughty </a:t>
              </a:r>
            </a:p>
            <a:p>
              <a:pPr>
                <a:lnSpc>
                  <a:spcPts val="11000"/>
                </a:lnSpc>
              </a:pPr>
              <a:r>
                <a:rPr lang="en-US" altLang="zh-CN" sz="115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方正大黑简体" panose="03000509000000000000" pitchFamily="65" charset="-122"/>
                  <a:cs typeface="Times New Roman" panose="02020603050405020304" pitchFamily="18" charset="0"/>
                </a:rPr>
                <a:t>		 B</a:t>
              </a:r>
              <a:r>
                <a:rPr lang="en-US" altLang="zh-CN" sz="96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方正大黑简体" panose="03000509000000000000" pitchFamily="65" charset="-122"/>
                  <a:cs typeface="Times New Roman" panose="02020603050405020304" pitchFamily="18" charset="0"/>
                </a:rPr>
                <a:t>all</a:t>
              </a:r>
              <a:endParaRPr lang="zh-CN" altLang="en-US" sz="9600" b="1" dirty="0">
                <a:solidFill>
                  <a:schemeClr val="bg1"/>
                </a:solidFill>
                <a:latin typeface="Times New Roman" panose="02020603050405020304" pitchFamily="18" charset="0"/>
                <a:ea typeface="方正大黑简体" panose="03000509000000000000" pitchFamily="65" charset="-122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98790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18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738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4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 mute="1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CD4F1DB-065D-4A3D-9B39-08C94034C6BE}"/>
              </a:ext>
            </a:extLst>
          </p:cNvPr>
          <p:cNvSpPr txBox="1"/>
          <p:nvPr/>
        </p:nvSpPr>
        <p:spPr>
          <a:xfrm>
            <a:off x="1475656" y="411510"/>
            <a:ext cx="57085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玩家甲：游戏很有趣，在上次一关的关卡上进行丰富后</a:t>
            </a:r>
            <a:r>
              <a:rPr lang="en-US" altLang="zh-CN" dirty="0">
                <a:solidFill>
                  <a:schemeClr val="bg1"/>
                </a:solidFill>
              </a:rPr>
              <a:t>	</a:t>
            </a:r>
            <a:r>
              <a:rPr lang="zh-CN" altLang="en-US" dirty="0">
                <a:solidFill>
                  <a:schemeClr val="bg1"/>
                </a:solidFill>
              </a:rPr>
              <a:t>效果更好了！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7DFE9C5-96B5-4AEE-94FC-778338D86D90}"/>
              </a:ext>
            </a:extLst>
          </p:cNvPr>
          <p:cNvSpPr txBox="1"/>
          <p:nvPr/>
        </p:nvSpPr>
        <p:spPr>
          <a:xfrm>
            <a:off x="1472789" y="1544204"/>
            <a:ext cx="5277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玩家乙：能自己创作出一个游戏很不容易！挺棒的！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B8DF4D5-1E8A-4FCA-900B-C18DBE75EFA7}"/>
              </a:ext>
            </a:extLst>
          </p:cNvPr>
          <p:cNvSpPr txBox="1"/>
          <p:nvPr/>
        </p:nvSpPr>
        <p:spPr>
          <a:xfrm>
            <a:off x="1457714" y="2399899"/>
            <a:ext cx="57085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玩家丙：这个游戏有些关卡还是有些难度的，觉得你们</a:t>
            </a:r>
            <a:r>
              <a:rPr lang="en-US" altLang="zh-CN" dirty="0">
                <a:solidFill>
                  <a:schemeClr val="bg1"/>
                </a:solidFill>
              </a:rPr>
              <a:t>	</a:t>
            </a:r>
            <a:r>
              <a:rPr lang="zh-CN" altLang="en-US" dirty="0">
                <a:solidFill>
                  <a:schemeClr val="bg1"/>
                </a:solidFill>
              </a:rPr>
              <a:t>一直做下去一定可以成功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19F5C0A-9DA1-405E-90C7-75D134AA170B}"/>
              </a:ext>
            </a:extLst>
          </p:cNvPr>
          <p:cNvSpPr txBox="1"/>
          <p:nvPr/>
        </p:nvSpPr>
        <p:spPr>
          <a:xfrm>
            <a:off x="1466653" y="3435846"/>
            <a:ext cx="57266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</a:rPr>
              <a:t>指导教师阮利：</a:t>
            </a:r>
            <a:r>
              <a:rPr lang="zh-CN" altLang="en-US" dirty="0">
                <a:solidFill>
                  <a:schemeClr val="bg1"/>
                </a:solidFill>
              </a:rPr>
              <a:t>这个游戏设计的挺完整，想法也很丰富。</a:t>
            </a:r>
            <a:r>
              <a:rPr lang="en-US" altLang="zh-CN" dirty="0">
                <a:solidFill>
                  <a:schemeClr val="bg1"/>
                </a:solidFill>
              </a:rPr>
              <a:t>	             </a:t>
            </a:r>
            <a:r>
              <a:rPr lang="zh-CN" altLang="en-US" dirty="0">
                <a:solidFill>
                  <a:schemeClr val="bg1"/>
                </a:solidFill>
              </a:rPr>
              <a:t>咱们的创意从名字到设计都很好，现</a:t>
            </a:r>
            <a:r>
              <a:rPr lang="en-US" altLang="zh-CN" dirty="0">
                <a:solidFill>
                  <a:schemeClr val="bg1"/>
                </a:solidFill>
              </a:rPr>
              <a:t>		             </a:t>
            </a:r>
            <a:r>
              <a:rPr lang="zh-CN" altLang="en-US" dirty="0">
                <a:solidFill>
                  <a:schemeClr val="bg1"/>
                </a:solidFill>
              </a:rPr>
              <a:t>在美工和功能稍微弱一点，</a:t>
            </a:r>
            <a:r>
              <a:rPr lang="en-US" altLang="zh-CN" dirty="0">
                <a:solidFill>
                  <a:schemeClr val="bg1"/>
                </a:solidFill>
              </a:rPr>
              <a:t>UI</a:t>
            </a:r>
            <a:r>
              <a:rPr lang="zh-CN" altLang="en-US" dirty="0">
                <a:solidFill>
                  <a:schemeClr val="bg1"/>
                </a:solidFill>
              </a:rPr>
              <a:t>可以进</a:t>
            </a:r>
            <a:r>
              <a:rPr lang="en-US" altLang="zh-CN" dirty="0">
                <a:solidFill>
                  <a:schemeClr val="bg1"/>
                </a:solidFill>
              </a:rPr>
              <a:t>		             </a:t>
            </a:r>
            <a:r>
              <a:rPr lang="zh-CN" altLang="en-US" dirty="0">
                <a:solidFill>
                  <a:schemeClr val="bg1"/>
                </a:solidFill>
              </a:rPr>
              <a:t>一步美观，后期也还需要持续推进</a:t>
            </a:r>
          </a:p>
        </p:txBody>
      </p:sp>
    </p:spTree>
    <p:extLst>
      <p:ext uri="{BB962C8B-B14F-4D97-AF65-F5344CB8AC3E}">
        <p14:creationId xmlns:p14="http://schemas.microsoft.com/office/powerpoint/2010/main" val="36979838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681814" y="1178539"/>
            <a:ext cx="1803077" cy="3337427"/>
            <a:chOff x="2681814" y="1915499"/>
            <a:chExt cx="1803077" cy="2044398"/>
          </a:xfrm>
        </p:grpSpPr>
        <p:cxnSp>
          <p:nvCxnSpPr>
            <p:cNvPr id="14" name="直接连接符 13"/>
            <p:cNvCxnSpPr>
              <a:cxnSpLocks/>
            </p:cNvCxnSpPr>
            <p:nvPr/>
          </p:nvCxnSpPr>
          <p:spPr>
            <a:xfrm>
              <a:off x="3240193" y="1915499"/>
              <a:ext cx="1163968" cy="170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>
              <a:cxnSpLocks/>
            </p:cNvCxnSpPr>
            <p:nvPr/>
          </p:nvCxnSpPr>
          <p:spPr>
            <a:xfrm flipV="1">
              <a:off x="2681814" y="2980180"/>
              <a:ext cx="1731069" cy="10545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 flipV="1">
              <a:off x="3248915" y="3954625"/>
              <a:ext cx="1235976" cy="5272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>
              <a:off x="3248915" y="1929916"/>
              <a:ext cx="0" cy="202998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椭圆 11"/>
          <p:cNvSpPr/>
          <p:nvPr/>
        </p:nvSpPr>
        <p:spPr>
          <a:xfrm>
            <a:off x="4452339" y="2609179"/>
            <a:ext cx="585043" cy="585042"/>
          </a:xfrm>
          <a:prstGeom prst="ellipse">
            <a:avLst/>
          </a:prstGeom>
          <a:solidFill>
            <a:schemeClr val="tx2">
              <a:alpha val="46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zh-CN" dirty="0">
              <a:solidFill>
                <a:srgbClr val="FF0000"/>
              </a:solidFill>
              <a:latin typeface="方正黑体简体" panose="03000509000000000000" pitchFamily="65" charset="-122"/>
              <a:ea typeface="方正黑体简体" panose="03000509000000000000" pitchFamily="65" charset="-122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4431513" y="4299942"/>
            <a:ext cx="585043" cy="585042"/>
          </a:xfrm>
          <a:prstGeom prst="ellipse">
            <a:avLst/>
          </a:prstGeom>
          <a:solidFill>
            <a:schemeClr val="tx2">
              <a:alpha val="46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zh-CN" dirty="0">
              <a:solidFill>
                <a:srgbClr val="FF0000"/>
              </a:solidFill>
              <a:latin typeface="方正黑体简体" panose="03000509000000000000" pitchFamily="65" charset="-122"/>
              <a:ea typeface="方正黑体简体" panose="03000509000000000000" pitchFamily="65" charset="-122"/>
            </a:endParaRPr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A3600271-4E4B-4414-A471-8AD2DE81CDB9}"/>
              </a:ext>
            </a:extLst>
          </p:cNvPr>
          <p:cNvSpPr/>
          <p:nvPr/>
        </p:nvSpPr>
        <p:spPr>
          <a:xfrm>
            <a:off x="1105669" y="2195188"/>
            <a:ext cx="1553711" cy="1553711"/>
          </a:xfrm>
          <a:prstGeom prst="ellipse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方正黑体简体" panose="03000509000000000000" pitchFamily="65" charset="-122"/>
                <a:ea typeface="方正黑体简体" panose="03000509000000000000" pitchFamily="65" charset="-122"/>
              </a:rPr>
              <a:t>板的设定</a:t>
            </a:r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CC752B57-44A0-4A7C-AC1C-F44ACF5A20AE}"/>
              </a:ext>
            </a:extLst>
          </p:cNvPr>
          <p:cNvSpPr/>
          <p:nvPr/>
        </p:nvSpPr>
        <p:spPr>
          <a:xfrm>
            <a:off x="4386219" y="934591"/>
            <a:ext cx="585043" cy="585042"/>
          </a:xfrm>
          <a:prstGeom prst="ellipse">
            <a:avLst/>
          </a:prstGeom>
          <a:solidFill>
            <a:schemeClr val="tx2">
              <a:alpha val="46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zh-CN" dirty="0">
              <a:solidFill>
                <a:srgbClr val="FF0000"/>
              </a:solidFill>
              <a:latin typeface="方正黑体简体" panose="03000509000000000000" pitchFamily="65" charset="-122"/>
              <a:ea typeface="方正黑体简体" panose="03000509000000000000" pitchFamily="65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7C1D9ECA-610C-4ED9-990B-EF729DA233F6}"/>
              </a:ext>
            </a:extLst>
          </p:cNvPr>
          <p:cNvSpPr txBox="1"/>
          <p:nvPr/>
        </p:nvSpPr>
        <p:spPr>
          <a:xfrm>
            <a:off x="251520" y="483518"/>
            <a:ext cx="2448272" cy="40011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</a:rPr>
              <a:t>2.</a:t>
            </a:r>
            <a:r>
              <a:rPr lang="zh-CN" altLang="en-US" sz="2000" dirty="0">
                <a:solidFill>
                  <a:schemeClr val="bg1"/>
                </a:solidFill>
              </a:rPr>
              <a:t>游戏板的多样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C6CB02C-57FC-4D50-8810-C096AA5F7FD7}"/>
              </a:ext>
            </a:extLst>
          </p:cNvPr>
          <p:cNvSpPr txBox="1"/>
          <p:nvPr/>
        </p:nvSpPr>
        <p:spPr>
          <a:xfrm>
            <a:off x="5016556" y="883628"/>
            <a:ext cx="383209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zh-CN" altLang="en-US" b="1" dirty="0">
                <a:solidFill>
                  <a:schemeClr val="tx2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形式多样</a:t>
            </a:r>
            <a:endParaRPr lang="en-US" altLang="zh-CN" b="1" dirty="0">
              <a:solidFill>
                <a:schemeClr val="tx2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spcAft>
                <a:spcPts val="1200"/>
              </a:spcAft>
            </a:pPr>
            <a:r>
              <a:rPr lang="zh-CN" altLang="en-US" sz="14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形状：直板或者圆弧状的板；可见：正常可见和隐形（只有小球到近附近才对玩家可见）；光滑或者粗糙；</a:t>
            </a:r>
            <a:endParaRPr lang="en-US" altLang="zh-CN" sz="14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0AB50C0-F8A8-40A8-AB1E-D95667DFF87F}"/>
              </a:ext>
            </a:extLst>
          </p:cNvPr>
          <p:cNvSpPr txBox="1"/>
          <p:nvPr/>
        </p:nvSpPr>
        <p:spPr>
          <a:xfrm>
            <a:off x="5021765" y="2487629"/>
            <a:ext cx="309634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zh-CN" altLang="en-US" b="1" dirty="0">
                <a:solidFill>
                  <a:schemeClr val="tx2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运动不一</a:t>
            </a:r>
            <a:endParaRPr lang="en-US" altLang="zh-CN" b="1" dirty="0">
              <a:solidFill>
                <a:schemeClr val="tx2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spcAft>
                <a:spcPts val="1200"/>
              </a:spcAft>
            </a:pPr>
            <a:r>
              <a:rPr lang="zh-CN" altLang="en-US" sz="14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板绕轴转动，但旋转轴可以在相对板的任意位置（不一定限制在中央）；板处于运动或者静止；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7432CDA-EB01-4C11-8663-5E7C51761CCB}"/>
              </a:ext>
            </a:extLst>
          </p:cNvPr>
          <p:cNvSpPr txBox="1"/>
          <p:nvPr/>
        </p:nvSpPr>
        <p:spPr>
          <a:xfrm>
            <a:off x="4994521" y="4183968"/>
            <a:ext cx="309628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zh-CN" altLang="en-US" b="1" dirty="0">
                <a:solidFill>
                  <a:schemeClr val="tx2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随机板和固定板</a:t>
            </a:r>
            <a:endParaRPr lang="en-US" altLang="zh-CN" b="1" dirty="0">
              <a:solidFill>
                <a:schemeClr val="tx2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spcAft>
                <a:spcPts val="1200"/>
              </a:spcAft>
            </a:pPr>
            <a:r>
              <a:rPr lang="zh-CN" altLang="en-US" sz="14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后期考虑使玩家自己调整板的位置</a:t>
            </a:r>
          </a:p>
        </p:txBody>
      </p:sp>
    </p:spTree>
    <p:extLst>
      <p:ext uri="{BB962C8B-B14F-4D97-AF65-F5344CB8AC3E}">
        <p14:creationId xmlns:p14="http://schemas.microsoft.com/office/powerpoint/2010/main" val="4174073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afterEffect" p14:presetBounceEnd="5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4000">
                                          <p:cBhvr additive="base">
                                            <p:cTn id="7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4000">
                                          <p:cBhvr additive="base">
                                            <p:cTn id="8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2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4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9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1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6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7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8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0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3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2" grpId="0" animBg="1"/>
          <p:bldP spid="13" grpId="0" animBg="1"/>
          <p:bldP spid="19" grpId="0" animBg="1"/>
          <p:bldP spid="20" grpId="0" animBg="1"/>
          <p:bldP spid="3" grpId="0"/>
          <p:bldP spid="4" grpId="0"/>
          <p:bldP spid="5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2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4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9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1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6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7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8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0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3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2" grpId="0" animBg="1"/>
          <p:bldP spid="13" grpId="0" animBg="1"/>
          <p:bldP spid="19" grpId="0" animBg="1"/>
          <p:bldP spid="20" grpId="0" animBg="1"/>
          <p:bldP spid="3" grpId="0"/>
          <p:bldP spid="4" grpId="0"/>
          <p:bldP spid="5" grpId="0"/>
        </p:bldLst>
      </p:timing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681814" y="1178539"/>
            <a:ext cx="1803077" cy="3337427"/>
            <a:chOff x="2681814" y="1915499"/>
            <a:chExt cx="1803077" cy="2044398"/>
          </a:xfrm>
        </p:grpSpPr>
        <p:cxnSp>
          <p:nvCxnSpPr>
            <p:cNvPr id="14" name="直接连接符 13"/>
            <p:cNvCxnSpPr>
              <a:cxnSpLocks/>
            </p:cNvCxnSpPr>
            <p:nvPr/>
          </p:nvCxnSpPr>
          <p:spPr>
            <a:xfrm>
              <a:off x="3240193" y="1915499"/>
              <a:ext cx="1163968" cy="170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>
              <a:cxnSpLocks/>
            </p:cNvCxnSpPr>
            <p:nvPr/>
          </p:nvCxnSpPr>
          <p:spPr>
            <a:xfrm flipV="1">
              <a:off x="2681814" y="2980180"/>
              <a:ext cx="1731069" cy="10545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 flipV="1">
              <a:off x="3248915" y="3954625"/>
              <a:ext cx="1235976" cy="5272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>
              <a:off x="3248915" y="1929916"/>
              <a:ext cx="0" cy="2029981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椭圆 11"/>
          <p:cNvSpPr/>
          <p:nvPr/>
        </p:nvSpPr>
        <p:spPr>
          <a:xfrm>
            <a:off x="4452339" y="2609179"/>
            <a:ext cx="585043" cy="585042"/>
          </a:xfrm>
          <a:prstGeom prst="ellipse">
            <a:avLst/>
          </a:prstGeom>
          <a:solidFill>
            <a:schemeClr val="tx2">
              <a:alpha val="46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zh-CN" dirty="0">
              <a:solidFill>
                <a:srgbClr val="FF0000"/>
              </a:solidFill>
              <a:latin typeface="方正黑体简体" panose="03000509000000000000" pitchFamily="65" charset="-122"/>
              <a:ea typeface="方正黑体简体" panose="03000509000000000000" pitchFamily="65" charset="-122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4431513" y="4299942"/>
            <a:ext cx="585043" cy="585042"/>
          </a:xfrm>
          <a:prstGeom prst="ellipse">
            <a:avLst/>
          </a:prstGeom>
          <a:solidFill>
            <a:schemeClr val="tx2">
              <a:alpha val="46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zh-CN" dirty="0">
              <a:solidFill>
                <a:srgbClr val="FF0000"/>
              </a:solidFill>
              <a:latin typeface="方正黑体简体" panose="03000509000000000000" pitchFamily="65" charset="-122"/>
              <a:ea typeface="方正黑体简体" panose="03000509000000000000" pitchFamily="65" charset="-122"/>
            </a:endParaRPr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A3600271-4E4B-4414-A471-8AD2DE81CDB9}"/>
              </a:ext>
            </a:extLst>
          </p:cNvPr>
          <p:cNvSpPr/>
          <p:nvPr/>
        </p:nvSpPr>
        <p:spPr>
          <a:xfrm>
            <a:off x="1105669" y="2195188"/>
            <a:ext cx="1553711" cy="1553711"/>
          </a:xfrm>
          <a:prstGeom prst="ellipse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方正黑体简体" panose="03000509000000000000" pitchFamily="65" charset="-122"/>
                <a:ea typeface="方正黑体简体" panose="03000509000000000000" pitchFamily="65" charset="-122"/>
              </a:rPr>
              <a:t>游戏模式</a:t>
            </a:r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CC752B57-44A0-4A7C-AC1C-F44ACF5A20AE}"/>
              </a:ext>
            </a:extLst>
          </p:cNvPr>
          <p:cNvSpPr/>
          <p:nvPr/>
        </p:nvSpPr>
        <p:spPr>
          <a:xfrm>
            <a:off x="4386219" y="934591"/>
            <a:ext cx="585043" cy="585042"/>
          </a:xfrm>
          <a:prstGeom prst="ellipse">
            <a:avLst/>
          </a:prstGeom>
          <a:solidFill>
            <a:schemeClr val="tx2">
              <a:alpha val="46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zh-CN" dirty="0">
              <a:solidFill>
                <a:srgbClr val="FF0000"/>
              </a:solidFill>
              <a:latin typeface="方正黑体简体" panose="03000509000000000000" pitchFamily="65" charset="-122"/>
              <a:ea typeface="方正黑体简体" panose="03000509000000000000" pitchFamily="65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1302FE28-9511-4354-A6B6-2ABD85B7B39C}"/>
              </a:ext>
            </a:extLst>
          </p:cNvPr>
          <p:cNvSpPr txBox="1"/>
          <p:nvPr/>
        </p:nvSpPr>
        <p:spPr>
          <a:xfrm>
            <a:off x="251520" y="483518"/>
            <a:ext cx="2448272" cy="40011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</a:rPr>
              <a:t>3.</a:t>
            </a:r>
            <a:r>
              <a:rPr lang="zh-CN" altLang="en-US" sz="2000" dirty="0">
                <a:solidFill>
                  <a:schemeClr val="bg1"/>
                </a:solidFill>
              </a:rPr>
              <a:t>游戏模式多样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4EBB926-0D39-4289-A846-613C8B7145B8}"/>
              </a:ext>
            </a:extLst>
          </p:cNvPr>
          <p:cNvSpPr txBox="1"/>
          <p:nvPr/>
        </p:nvSpPr>
        <p:spPr>
          <a:xfrm>
            <a:off x="5047739" y="2249014"/>
            <a:ext cx="3959645" cy="13696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zh-CN" b="1" dirty="0">
                <a:solidFill>
                  <a:srgbClr val="FFFF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2.</a:t>
            </a:r>
            <a:r>
              <a:rPr lang="zh-CN" altLang="en-US" b="1" dirty="0">
                <a:solidFill>
                  <a:srgbClr val="FFFF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玩家对战</a:t>
            </a:r>
            <a:endParaRPr lang="en-US" altLang="zh-CN" b="1" dirty="0">
              <a:solidFill>
                <a:srgbClr val="FFFFFF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lvl="0"/>
            <a:r>
              <a:rPr lang="zh-CN" altLang="en-US" sz="1400" dirty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设置同一起点，同一终点（或者起点终点对称），玩家同时出发，选择最佳路径快速到达终点者胜利；或考虑在板上布置道具或者星星以获得积分，最终积分高者获胜！</a:t>
            </a:r>
            <a:endParaRPr lang="en-US" altLang="zh-CN" sz="1400" dirty="0">
              <a:solidFill>
                <a:prstClr val="white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9E431AC-77C5-4B49-929C-1FF672DB4C03}"/>
              </a:ext>
            </a:extLst>
          </p:cNvPr>
          <p:cNvSpPr txBox="1"/>
          <p:nvPr/>
        </p:nvSpPr>
        <p:spPr>
          <a:xfrm>
            <a:off x="5021306" y="870087"/>
            <a:ext cx="3600393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zh-CN" b="1" dirty="0">
                <a:solidFill>
                  <a:srgbClr val="FFFF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1.</a:t>
            </a:r>
            <a:r>
              <a:rPr lang="zh-CN" altLang="en-US" b="1" dirty="0">
                <a:solidFill>
                  <a:srgbClr val="FFFF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闯关模式</a:t>
            </a:r>
          </a:p>
          <a:p>
            <a:pPr lvl="0"/>
            <a:r>
              <a:rPr lang="zh-CN" altLang="en-US" sz="1400" dirty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每个关卡有不同的形状与难度的轨道板面，小球只有到达终点才能进入下一关卡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D6BF59E-97F1-429E-AA5D-DC3A493066DB}"/>
              </a:ext>
            </a:extLst>
          </p:cNvPr>
          <p:cNvSpPr txBox="1"/>
          <p:nvPr/>
        </p:nvSpPr>
        <p:spPr>
          <a:xfrm>
            <a:off x="5082150" y="4145722"/>
            <a:ext cx="3168348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rgbClr val="FFFF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3.</a:t>
            </a:r>
            <a:r>
              <a:rPr lang="zh-CN" altLang="en-US" b="1" dirty="0">
                <a:solidFill>
                  <a:srgbClr val="FFFF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人机对战</a:t>
            </a:r>
          </a:p>
          <a:p>
            <a:pPr lvl="0"/>
            <a:r>
              <a:rPr lang="zh-CN" altLang="en-US" sz="1400" dirty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后期考虑</a:t>
            </a:r>
            <a:r>
              <a:rPr lang="en-US" altLang="zh-CN" sz="1400" dirty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AI</a:t>
            </a:r>
            <a:r>
              <a:rPr lang="zh-CN" altLang="en-US" sz="1400" dirty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的实现</a:t>
            </a:r>
          </a:p>
        </p:txBody>
      </p:sp>
    </p:spTree>
    <p:extLst>
      <p:ext uri="{BB962C8B-B14F-4D97-AF65-F5344CB8AC3E}">
        <p14:creationId xmlns:p14="http://schemas.microsoft.com/office/powerpoint/2010/main" val="2849577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afterEffect" p14:presetBounceEnd="5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4000">
                                          <p:cBhvr additive="base">
                                            <p:cTn id="7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4000">
                                          <p:cBhvr additive="base">
                                            <p:cTn id="8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2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4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42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9" dur="10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0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3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5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" presetID="42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8" dur="10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9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32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4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42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7" dur="10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8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2" grpId="0" animBg="1"/>
          <p:bldP spid="13" grpId="0" animBg="1"/>
          <p:bldP spid="19" grpId="0" animBg="1"/>
          <p:bldP spid="20" grpId="0" animBg="1"/>
          <p:bldP spid="3" grpId="0"/>
          <p:bldP spid="4" grpId="0"/>
          <p:bldP spid="5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2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4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42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9" dur="10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0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3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5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" presetID="42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8" dur="10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9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32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4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42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7" dur="10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8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2" grpId="0" animBg="1"/>
          <p:bldP spid="13" grpId="0" animBg="1"/>
          <p:bldP spid="19" grpId="0" animBg="1"/>
          <p:bldP spid="20" grpId="0" animBg="1"/>
          <p:bldP spid="3" grpId="0"/>
          <p:bldP spid="4" grpId="0"/>
          <p:bldP spid="5" grpId="0"/>
        </p:bldLst>
      </p:timing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E8B74CF6-809D-41D0-87EB-81FD29AFA37A}"/>
              </a:ext>
            </a:extLst>
          </p:cNvPr>
          <p:cNvSpPr txBox="1"/>
          <p:nvPr/>
        </p:nvSpPr>
        <p:spPr>
          <a:xfrm>
            <a:off x="899592" y="1419622"/>
            <a:ext cx="756084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accent3">
                    <a:lumMod val="7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1.</a:t>
            </a:r>
            <a:r>
              <a:rPr lang="zh-CN" altLang="en-US" sz="2000" b="1" dirty="0">
                <a:solidFill>
                  <a:schemeClr val="accent3">
                    <a:lumMod val="7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物理模块：</a:t>
            </a:r>
            <a:r>
              <a:rPr lang="zh-CN" altLang="en-US" sz="20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通过游戏过程中对</a:t>
            </a:r>
            <a:r>
              <a:rPr lang="zh-CN" altLang="en-US" sz="20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重力、碰撞、滚动、摩擦等物理知识</a:t>
            </a:r>
            <a:r>
              <a:rPr lang="zh-CN" altLang="en-US" sz="20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的运用，于无形中培养物理思维，寓教于乐，在游戏中体会物理的乐趣。</a:t>
            </a:r>
            <a:endParaRPr lang="en-US" altLang="zh-CN" sz="2000" dirty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endParaRPr lang="en-US" altLang="zh-CN" sz="2000" dirty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en-US" altLang="zh-CN" sz="2000" b="1" dirty="0">
                <a:solidFill>
                  <a:schemeClr val="accent3">
                    <a:lumMod val="7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2.</a:t>
            </a:r>
            <a:r>
              <a:rPr lang="zh-CN" altLang="en-US" sz="2000" b="1" dirty="0">
                <a:solidFill>
                  <a:schemeClr val="accent3">
                    <a:lumMod val="7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专注力培养：</a:t>
            </a:r>
            <a:r>
              <a:rPr lang="zh-CN" altLang="en-US" sz="20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由于小球处于</a:t>
            </a:r>
            <a:r>
              <a:rPr lang="zh-CN" altLang="en-US" sz="20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实时运动</a:t>
            </a:r>
            <a:r>
              <a:rPr lang="zh-CN" altLang="en-US" sz="20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的状态，且陀螺仪控制板也较为灵敏，对玩家专注力的要求较高，有利于儿童专注力的培养。</a:t>
            </a:r>
            <a:endParaRPr lang="en-US" altLang="zh-CN" sz="2000" dirty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endParaRPr lang="en-US" altLang="zh-CN" sz="2000" dirty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en-US" altLang="zh-CN" sz="2000" b="1" dirty="0">
                <a:solidFill>
                  <a:schemeClr val="accent3">
                    <a:lumMod val="7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3.</a:t>
            </a:r>
            <a:r>
              <a:rPr lang="zh-CN" altLang="en-US" sz="2000" b="1" dirty="0">
                <a:solidFill>
                  <a:schemeClr val="accent3">
                    <a:lumMod val="7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动手与思维能力：</a:t>
            </a:r>
            <a:r>
              <a:rPr lang="zh-CN" altLang="en-US" sz="20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玩家通过自己添加板和规划游戏路径，锻炼玩家动手设计和思考解决问题的思维能力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9BAD662-A4EC-4FA9-9F38-E7775307E41D}"/>
              </a:ext>
            </a:extLst>
          </p:cNvPr>
          <p:cNvSpPr/>
          <p:nvPr/>
        </p:nvSpPr>
        <p:spPr>
          <a:xfrm>
            <a:off x="405409" y="267494"/>
            <a:ext cx="296747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教育模块</a:t>
            </a:r>
          </a:p>
        </p:txBody>
      </p:sp>
    </p:spTree>
    <p:extLst>
      <p:ext uri="{BB962C8B-B14F-4D97-AF65-F5344CB8AC3E}">
        <p14:creationId xmlns:p14="http://schemas.microsoft.com/office/powerpoint/2010/main" val="27195032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5A2FF1E4-D5E9-4BC3-A5A4-6CC9B1A51350}"/>
              </a:ext>
            </a:extLst>
          </p:cNvPr>
          <p:cNvSpPr/>
          <p:nvPr/>
        </p:nvSpPr>
        <p:spPr>
          <a:xfrm>
            <a:off x="405409" y="267494"/>
            <a:ext cx="296747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文化</a:t>
            </a:r>
            <a:r>
              <a:rPr lang="zh-CN" altLang="en-US" sz="5400" b="1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模块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5BE77BD-6BCC-44A9-AB78-0AD7592FD960}"/>
              </a:ext>
            </a:extLst>
          </p:cNvPr>
          <p:cNvSpPr txBox="1"/>
          <p:nvPr/>
        </p:nvSpPr>
        <p:spPr>
          <a:xfrm>
            <a:off x="467544" y="1424077"/>
            <a:ext cx="367240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1. </a:t>
            </a:r>
            <a:r>
              <a:rPr lang="zh-CN" altLang="zh-CN" dirty="0">
                <a:solidFill>
                  <a:schemeClr val="bg1"/>
                </a:solidFill>
              </a:rPr>
              <a:t>游戏的背景就是一</a:t>
            </a:r>
            <a:r>
              <a:rPr lang="zh-CN" altLang="en-US" dirty="0">
                <a:solidFill>
                  <a:schemeClr val="bg1"/>
                </a:solidFill>
              </a:rPr>
              <a:t>幅</a:t>
            </a:r>
            <a:r>
              <a:rPr lang="zh-CN" altLang="zh-CN" dirty="0">
                <a:solidFill>
                  <a:schemeClr val="bg1"/>
                </a:solidFill>
              </a:rPr>
              <a:t>手绘莲花图，扑面而来的就是一股中国传统的古色古香的韵味</a:t>
            </a:r>
            <a:r>
              <a:rPr lang="zh-CN" altLang="en-US" dirty="0">
                <a:solidFill>
                  <a:schemeClr val="bg1"/>
                </a:solidFill>
              </a:rPr>
              <a:t>。</a:t>
            </a:r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2. </a:t>
            </a:r>
            <a:r>
              <a:rPr lang="zh-CN" altLang="zh-CN" dirty="0">
                <a:solidFill>
                  <a:schemeClr val="bg1"/>
                </a:solidFill>
              </a:rPr>
              <a:t>游戏的终点设计为一朵徐徐待放的莲花，就是希望可以在游戏中将这个场景和陶渊明的《爱莲说》这篇古文进行联系</a:t>
            </a:r>
            <a:r>
              <a:rPr lang="zh-CN" altLang="en-US" dirty="0">
                <a:solidFill>
                  <a:schemeClr val="bg1"/>
                </a:solidFill>
              </a:rPr>
              <a:t>。</a:t>
            </a:r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3. </a:t>
            </a:r>
            <a:r>
              <a:rPr lang="zh-CN" altLang="en-US" dirty="0">
                <a:solidFill>
                  <a:schemeClr val="bg1"/>
                </a:solidFill>
              </a:rPr>
              <a:t>希望</a:t>
            </a:r>
            <a:r>
              <a:rPr lang="zh-CN" altLang="zh-CN" dirty="0">
                <a:solidFill>
                  <a:schemeClr val="bg1"/>
                </a:solidFill>
              </a:rPr>
              <a:t>人们</a:t>
            </a:r>
            <a:r>
              <a:rPr lang="zh-CN" altLang="en-US" dirty="0">
                <a:solidFill>
                  <a:schemeClr val="bg1"/>
                </a:solidFill>
              </a:rPr>
              <a:t>能</a:t>
            </a:r>
            <a:r>
              <a:rPr lang="zh-CN" altLang="zh-CN" dirty="0">
                <a:solidFill>
                  <a:schemeClr val="bg1"/>
                </a:solidFill>
              </a:rPr>
              <a:t>从中学习到中国古代传统的美德和文化。</a:t>
            </a:r>
          </a:p>
          <a:p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AADB5F4-62DC-492F-88BF-C716C8D3462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00"/>
          <a:stretch/>
        </p:blipFill>
        <p:spPr>
          <a:xfrm>
            <a:off x="5004050" y="72008"/>
            <a:ext cx="2891773" cy="4999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1538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H_Other_2"/>
          <p:cNvSpPr/>
          <p:nvPr>
            <p:custDataLst>
              <p:tags r:id="rId1"/>
            </p:custDataLst>
          </p:nvPr>
        </p:nvSpPr>
        <p:spPr>
          <a:xfrm>
            <a:off x="1835696" y="1605806"/>
            <a:ext cx="648072" cy="425450"/>
          </a:xfrm>
          <a:prstGeom prst="roundRect">
            <a:avLst>
              <a:gd name="adj" fmla="val 8818"/>
            </a:avLst>
          </a:prstGeom>
          <a:solidFill>
            <a:schemeClr val="tx2">
              <a:alpha val="46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方正黑体简体" panose="03000509000000000000" pitchFamily="65" charset="-122"/>
                <a:ea typeface="方正黑体简体" panose="03000509000000000000" pitchFamily="65" charset="-122"/>
              </a:rPr>
              <a:t>01</a:t>
            </a:r>
            <a:endParaRPr lang="zh-CN" altLang="en-US" dirty="0">
              <a:solidFill>
                <a:schemeClr val="bg1"/>
              </a:solidFill>
              <a:latin typeface="方正黑体简体" panose="03000509000000000000" pitchFamily="65" charset="-122"/>
              <a:ea typeface="方正黑体简体" panose="03000509000000000000" pitchFamily="65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491879" y="1494571"/>
            <a:ext cx="46085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物理引擎的应用，通过调用物理引擎最大限度模拟物理碰撞、重力、阻力等物理效果</a:t>
            </a:r>
          </a:p>
        </p:txBody>
      </p:sp>
      <p:sp>
        <p:nvSpPr>
          <p:cNvPr id="17" name="MH_Other_2"/>
          <p:cNvSpPr/>
          <p:nvPr>
            <p:custDataLst>
              <p:tags r:id="rId2"/>
            </p:custDataLst>
          </p:nvPr>
        </p:nvSpPr>
        <p:spPr>
          <a:xfrm>
            <a:off x="1835696" y="2835672"/>
            <a:ext cx="648072" cy="425450"/>
          </a:xfrm>
          <a:prstGeom prst="roundRect">
            <a:avLst>
              <a:gd name="adj" fmla="val 8818"/>
            </a:avLst>
          </a:prstGeom>
          <a:solidFill>
            <a:schemeClr val="tx2">
              <a:alpha val="46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方正黑体简体" panose="03000509000000000000" pitchFamily="65" charset="-122"/>
                <a:ea typeface="方正黑体简体" panose="03000509000000000000" pitchFamily="65" charset="-122"/>
              </a:rPr>
              <a:t>02</a:t>
            </a:r>
            <a:endParaRPr lang="zh-CN" altLang="en-US" dirty="0">
              <a:solidFill>
                <a:schemeClr val="bg1"/>
              </a:solidFill>
              <a:latin typeface="方正黑体简体" panose="03000509000000000000" pitchFamily="65" charset="-122"/>
              <a:ea typeface="方正黑体简体" panose="03000509000000000000" pitchFamily="65" charset="-122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491879" y="2639100"/>
            <a:ext cx="46085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陀螺仪的应用，通过借用陀螺仪技术，使用户拥有更佳的游戏体验</a:t>
            </a:r>
          </a:p>
        </p:txBody>
      </p:sp>
      <p:sp>
        <p:nvSpPr>
          <p:cNvPr id="21" name="MH_Other_2"/>
          <p:cNvSpPr/>
          <p:nvPr>
            <p:custDataLst>
              <p:tags r:id="rId3"/>
            </p:custDataLst>
          </p:nvPr>
        </p:nvSpPr>
        <p:spPr>
          <a:xfrm>
            <a:off x="1835696" y="4043710"/>
            <a:ext cx="648072" cy="425450"/>
          </a:xfrm>
          <a:prstGeom prst="roundRect">
            <a:avLst>
              <a:gd name="adj" fmla="val 8818"/>
            </a:avLst>
          </a:prstGeom>
          <a:solidFill>
            <a:schemeClr val="tx2">
              <a:alpha val="46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方正黑体简体" panose="03000509000000000000" pitchFamily="65" charset="-122"/>
                <a:ea typeface="方正黑体简体" panose="03000509000000000000" pitchFamily="65" charset="-122"/>
              </a:rPr>
              <a:t>03</a:t>
            </a:r>
            <a:endParaRPr lang="zh-CN" altLang="en-US" dirty="0">
              <a:solidFill>
                <a:schemeClr val="bg1"/>
              </a:solidFill>
              <a:latin typeface="方正黑体简体" panose="03000509000000000000" pitchFamily="65" charset="-122"/>
              <a:ea typeface="方正黑体简体" panose="03000509000000000000" pitchFamily="65" charset="-122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491879" y="3573045"/>
            <a:ext cx="46085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1.</a:t>
            </a:r>
            <a:r>
              <a:rPr lang="zh-CN" altLang="en-US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计划在后期将</a:t>
            </a:r>
            <a:r>
              <a:rPr lang="en-US" altLang="zh-CN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AI</a:t>
            </a:r>
            <a:r>
              <a:rPr lang="zh-CN" altLang="en-US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应用到游戏中，增加比如人机对战、智能寻路、或者玩家提示等模式</a:t>
            </a:r>
          </a:p>
        </p:txBody>
      </p:sp>
      <p:sp>
        <p:nvSpPr>
          <p:cNvPr id="2" name="MH_Other_1"/>
          <p:cNvSpPr/>
          <p:nvPr>
            <p:custDataLst>
              <p:tags r:id="rId4"/>
            </p:custDataLst>
          </p:nvPr>
        </p:nvSpPr>
        <p:spPr>
          <a:xfrm>
            <a:off x="2232273" y="1275606"/>
            <a:ext cx="1085850" cy="1085850"/>
          </a:xfrm>
          <a:custGeom>
            <a:avLst/>
            <a:gdLst>
              <a:gd name="connsiteX0" fmla="*/ 542925 w 1085850"/>
              <a:gd name="connsiteY0" fmla="*/ 92925 h 1085850"/>
              <a:gd name="connsiteX1" fmla="*/ 92925 w 1085850"/>
              <a:gd name="connsiteY1" fmla="*/ 542925 h 1085850"/>
              <a:gd name="connsiteX2" fmla="*/ 542925 w 1085850"/>
              <a:gd name="connsiteY2" fmla="*/ 992925 h 1085850"/>
              <a:gd name="connsiteX3" fmla="*/ 992925 w 1085850"/>
              <a:gd name="connsiteY3" fmla="*/ 542925 h 1085850"/>
              <a:gd name="connsiteX4" fmla="*/ 542925 w 1085850"/>
              <a:gd name="connsiteY4" fmla="*/ 92925 h 1085850"/>
              <a:gd name="connsiteX5" fmla="*/ 542925 w 1085850"/>
              <a:gd name="connsiteY5" fmla="*/ 0 h 1085850"/>
              <a:gd name="connsiteX6" fmla="*/ 1085850 w 1085850"/>
              <a:gd name="connsiteY6" fmla="*/ 542925 h 1085850"/>
              <a:gd name="connsiteX7" fmla="*/ 542925 w 1085850"/>
              <a:gd name="connsiteY7" fmla="*/ 1085850 h 1085850"/>
              <a:gd name="connsiteX8" fmla="*/ 0 w 1085850"/>
              <a:gd name="connsiteY8" fmla="*/ 542925 h 1085850"/>
              <a:gd name="connsiteX9" fmla="*/ 542925 w 1085850"/>
              <a:gd name="connsiteY9" fmla="*/ 0 h 1085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5850" h="1085850">
                <a:moveTo>
                  <a:pt x="542925" y="92925"/>
                </a:moveTo>
                <a:cubicBezTo>
                  <a:pt x="294397" y="92925"/>
                  <a:pt x="92925" y="294397"/>
                  <a:pt x="92925" y="542925"/>
                </a:cubicBezTo>
                <a:cubicBezTo>
                  <a:pt x="92925" y="791453"/>
                  <a:pt x="294397" y="992925"/>
                  <a:pt x="542925" y="992925"/>
                </a:cubicBezTo>
                <a:cubicBezTo>
                  <a:pt x="791453" y="992925"/>
                  <a:pt x="992925" y="791453"/>
                  <a:pt x="992925" y="542925"/>
                </a:cubicBezTo>
                <a:cubicBezTo>
                  <a:pt x="992925" y="294397"/>
                  <a:pt x="791453" y="92925"/>
                  <a:pt x="542925" y="92925"/>
                </a:cubicBezTo>
                <a:close/>
                <a:moveTo>
                  <a:pt x="542925" y="0"/>
                </a:moveTo>
                <a:cubicBezTo>
                  <a:pt x="842774" y="0"/>
                  <a:pt x="1085850" y="243076"/>
                  <a:pt x="1085850" y="542925"/>
                </a:cubicBezTo>
                <a:cubicBezTo>
                  <a:pt x="1085850" y="842774"/>
                  <a:pt x="842774" y="1085850"/>
                  <a:pt x="542925" y="1085850"/>
                </a:cubicBezTo>
                <a:cubicBezTo>
                  <a:pt x="243076" y="1085850"/>
                  <a:pt x="0" y="842774"/>
                  <a:pt x="0" y="542925"/>
                </a:cubicBezTo>
                <a:cubicBezTo>
                  <a:pt x="0" y="243076"/>
                  <a:pt x="243076" y="0"/>
                  <a:pt x="542925" y="0"/>
                </a:cubicBezTo>
                <a:close/>
              </a:path>
            </a:pathLst>
          </a:custGeom>
          <a:solidFill>
            <a:schemeClr val="tx2">
              <a:alpha val="46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>
              <a:solidFill>
                <a:schemeClr val="bg1"/>
              </a:solidFill>
              <a:latin typeface="方正黑体简体" panose="03000509000000000000" pitchFamily="65" charset="-122"/>
              <a:ea typeface="方正黑体简体" panose="03000509000000000000" pitchFamily="65" charset="-122"/>
            </a:endParaRPr>
          </a:p>
        </p:txBody>
      </p:sp>
      <p:sp>
        <p:nvSpPr>
          <p:cNvPr id="3" name="MH_SubTitle_1"/>
          <p:cNvSpPr/>
          <p:nvPr>
            <p:custDataLst>
              <p:tags r:id="rId5"/>
            </p:custDataLst>
          </p:nvPr>
        </p:nvSpPr>
        <p:spPr>
          <a:xfrm>
            <a:off x="2325936" y="1367681"/>
            <a:ext cx="900112" cy="900113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norm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b="1" kern="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宋体" panose="02010600030101010101" pitchFamily="2" charset="-122"/>
              </a:rPr>
              <a:t>物理效果</a:t>
            </a:r>
            <a:endParaRPr lang="en-US" altLang="zh-CN" sz="1600" b="1" kern="0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5" name="MH_Other_1"/>
          <p:cNvSpPr/>
          <p:nvPr>
            <p:custDataLst>
              <p:tags r:id="rId6"/>
            </p:custDataLst>
          </p:nvPr>
        </p:nvSpPr>
        <p:spPr>
          <a:xfrm>
            <a:off x="2232273" y="2505472"/>
            <a:ext cx="1085850" cy="1085850"/>
          </a:xfrm>
          <a:custGeom>
            <a:avLst/>
            <a:gdLst>
              <a:gd name="connsiteX0" fmla="*/ 542925 w 1085850"/>
              <a:gd name="connsiteY0" fmla="*/ 92925 h 1085850"/>
              <a:gd name="connsiteX1" fmla="*/ 92925 w 1085850"/>
              <a:gd name="connsiteY1" fmla="*/ 542925 h 1085850"/>
              <a:gd name="connsiteX2" fmla="*/ 542925 w 1085850"/>
              <a:gd name="connsiteY2" fmla="*/ 992925 h 1085850"/>
              <a:gd name="connsiteX3" fmla="*/ 992925 w 1085850"/>
              <a:gd name="connsiteY3" fmla="*/ 542925 h 1085850"/>
              <a:gd name="connsiteX4" fmla="*/ 542925 w 1085850"/>
              <a:gd name="connsiteY4" fmla="*/ 92925 h 1085850"/>
              <a:gd name="connsiteX5" fmla="*/ 542925 w 1085850"/>
              <a:gd name="connsiteY5" fmla="*/ 0 h 1085850"/>
              <a:gd name="connsiteX6" fmla="*/ 1085850 w 1085850"/>
              <a:gd name="connsiteY6" fmla="*/ 542925 h 1085850"/>
              <a:gd name="connsiteX7" fmla="*/ 542925 w 1085850"/>
              <a:gd name="connsiteY7" fmla="*/ 1085850 h 1085850"/>
              <a:gd name="connsiteX8" fmla="*/ 0 w 1085850"/>
              <a:gd name="connsiteY8" fmla="*/ 542925 h 1085850"/>
              <a:gd name="connsiteX9" fmla="*/ 542925 w 1085850"/>
              <a:gd name="connsiteY9" fmla="*/ 0 h 1085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5850" h="1085850">
                <a:moveTo>
                  <a:pt x="542925" y="92925"/>
                </a:moveTo>
                <a:cubicBezTo>
                  <a:pt x="294397" y="92925"/>
                  <a:pt x="92925" y="294397"/>
                  <a:pt x="92925" y="542925"/>
                </a:cubicBezTo>
                <a:cubicBezTo>
                  <a:pt x="92925" y="791453"/>
                  <a:pt x="294397" y="992925"/>
                  <a:pt x="542925" y="992925"/>
                </a:cubicBezTo>
                <a:cubicBezTo>
                  <a:pt x="791453" y="992925"/>
                  <a:pt x="992925" y="791453"/>
                  <a:pt x="992925" y="542925"/>
                </a:cubicBezTo>
                <a:cubicBezTo>
                  <a:pt x="992925" y="294397"/>
                  <a:pt x="791453" y="92925"/>
                  <a:pt x="542925" y="92925"/>
                </a:cubicBezTo>
                <a:close/>
                <a:moveTo>
                  <a:pt x="542925" y="0"/>
                </a:moveTo>
                <a:cubicBezTo>
                  <a:pt x="842774" y="0"/>
                  <a:pt x="1085850" y="243076"/>
                  <a:pt x="1085850" y="542925"/>
                </a:cubicBezTo>
                <a:cubicBezTo>
                  <a:pt x="1085850" y="842774"/>
                  <a:pt x="842774" y="1085850"/>
                  <a:pt x="542925" y="1085850"/>
                </a:cubicBezTo>
                <a:cubicBezTo>
                  <a:pt x="243076" y="1085850"/>
                  <a:pt x="0" y="842774"/>
                  <a:pt x="0" y="542925"/>
                </a:cubicBezTo>
                <a:cubicBezTo>
                  <a:pt x="0" y="243076"/>
                  <a:pt x="243076" y="0"/>
                  <a:pt x="542925" y="0"/>
                </a:cubicBezTo>
                <a:close/>
              </a:path>
            </a:pathLst>
          </a:custGeom>
          <a:solidFill>
            <a:schemeClr val="tx2">
              <a:alpha val="46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>
              <a:solidFill>
                <a:schemeClr val="bg1"/>
              </a:solidFill>
              <a:latin typeface="方正黑体简体" panose="03000509000000000000" pitchFamily="65" charset="-122"/>
              <a:ea typeface="方正黑体简体" panose="03000509000000000000" pitchFamily="65" charset="-122"/>
            </a:endParaRPr>
          </a:p>
        </p:txBody>
      </p:sp>
      <p:sp>
        <p:nvSpPr>
          <p:cNvPr id="16" name="MH_SubTitle_1"/>
          <p:cNvSpPr/>
          <p:nvPr>
            <p:custDataLst>
              <p:tags r:id="rId7"/>
            </p:custDataLst>
          </p:nvPr>
        </p:nvSpPr>
        <p:spPr>
          <a:xfrm>
            <a:off x="2325936" y="2597547"/>
            <a:ext cx="900112" cy="900113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norm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b="1" kern="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宋体" panose="02010600030101010101" pitchFamily="2" charset="-122"/>
              </a:rPr>
              <a:t>陀螺仪</a:t>
            </a:r>
            <a:endParaRPr lang="en-US" altLang="zh-CN" sz="2000" b="1" kern="0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9" name="MH_Other_1"/>
          <p:cNvSpPr/>
          <p:nvPr>
            <p:custDataLst>
              <p:tags r:id="rId8"/>
            </p:custDataLst>
          </p:nvPr>
        </p:nvSpPr>
        <p:spPr>
          <a:xfrm>
            <a:off x="2232273" y="3713510"/>
            <a:ext cx="1085850" cy="1085850"/>
          </a:xfrm>
          <a:custGeom>
            <a:avLst/>
            <a:gdLst>
              <a:gd name="connsiteX0" fmla="*/ 542925 w 1085850"/>
              <a:gd name="connsiteY0" fmla="*/ 92925 h 1085850"/>
              <a:gd name="connsiteX1" fmla="*/ 92925 w 1085850"/>
              <a:gd name="connsiteY1" fmla="*/ 542925 h 1085850"/>
              <a:gd name="connsiteX2" fmla="*/ 542925 w 1085850"/>
              <a:gd name="connsiteY2" fmla="*/ 992925 h 1085850"/>
              <a:gd name="connsiteX3" fmla="*/ 992925 w 1085850"/>
              <a:gd name="connsiteY3" fmla="*/ 542925 h 1085850"/>
              <a:gd name="connsiteX4" fmla="*/ 542925 w 1085850"/>
              <a:gd name="connsiteY4" fmla="*/ 92925 h 1085850"/>
              <a:gd name="connsiteX5" fmla="*/ 542925 w 1085850"/>
              <a:gd name="connsiteY5" fmla="*/ 0 h 1085850"/>
              <a:gd name="connsiteX6" fmla="*/ 1085850 w 1085850"/>
              <a:gd name="connsiteY6" fmla="*/ 542925 h 1085850"/>
              <a:gd name="connsiteX7" fmla="*/ 542925 w 1085850"/>
              <a:gd name="connsiteY7" fmla="*/ 1085850 h 1085850"/>
              <a:gd name="connsiteX8" fmla="*/ 0 w 1085850"/>
              <a:gd name="connsiteY8" fmla="*/ 542925 h 1085850"/>
              <a:gd name="connsiteX9" fmla="*/ 542925 w 1085850"/>
              <a:gd name="connsiteY9" fmla="*/ 0 h 1085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5850" h="1085850">
                <a:moveTo>
                  <a:pt x="542925" y="92925"/>
                </a:moveTo>
                <a:cubicBezTo>
                  <a:pt x="294397" y="92925"/>
                  <a:pt x="92925" y="294397"/>
                  <a:pt x="92925" y="542925"/>
                </a:cubicBezTo>
                <a:cubicBezTo>
                  <a:pt x="92925" y="791453"/>
                  <a:pt x="294397" y="992925"/>
                  <a:pt x="542925" y="992925"/>
                </a:cubicBezTo>
                <a:cubicBezTo>
                  <a:pt x="791453" y="992925"/>
                  <a:pt x="992925" y="791453"/>
                  <a:pt x="992925" y="542925"/>
                </a:cubicBezTo>
                <a:cubicBezTo>
                  <a:pt x="992925" y="294397"/>
                  <a:pt x="791453" y="92925"/>
                  <a:pt x="542925" y="92925"/>
                </a:cubicBezTo>
                <a:close/>
                <a:moveTo>
                  <a:pt x="542925" y="0"/>
                </a:moveTo>
                <a:cubicBezTo>
                  <a:pt x="842774" y="0"/>
                  <a:pt x="1085850" y="243076"/>
                  <a:pt x="1085850" y="542925"/>
                </a:cubicBezTo>
                <a:cubicBezTo>
                  <a:pt x="1085850" y="842774"/>
                  <a:pt x="842774" y="1085850"/>
                  <a:pt x="542925" y="1085850"/>
                </a:cubicBezTo>
                <a:cubicBezTo>
                  <a:pt x="243076" y="1085850"/>
                  <a:pt x="0" y="842774"/>
                  <a:pt x="0" y="542925"/>
                </a:cubicBezTo>
                <a:cubicBezTo>
                  <a:pt x="0" y="243076"/>
                  <a:pt x="243076" y="0"/>
                  <a:pt x="542925" y="0"/>
                </a:cubicBezTo>
                <a:close/>
              </a:path>
            </a:pathLst>
          </a:custGeom>
          <a:solidFill>
            <a:schemeClr val="tx2">
              <a:alpha val="46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>
              <a:solidFill>
                <a:schemeClr val="bg1"/>
              </a:solidFill>
              <a:latin typeface="方正黑体简体" panose="03000509000000000000" pitchFamily="65" charset="-122"/>
              <a:ea typeface="方正黑体简体" panose="03000509000000000000" pitchFamily="65" charset="-122"/>
            </a:endParaRPr>
          </a:p>
        </p:txBody>
      </p:sp>
      <p:sp>
        <p:nvSpPr>
          <p:cNvPr id="20" name="MH_SubTitle_1"/>
          <p:cNvSpPr/>
          <p:nvPr>
            <p:custDataLst>
              <p:tags r:id="rId9"/>
            </p:custDataLst>
          </p:nvPr>
        </p:nvSpPr>
        <p:spPr>
          <a:xfrm>
            <a:off x="2325935" y="3805585"/>
            <a:ext cx="900113" cy="900113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norm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b="1" kern="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宋体" panose="02010600030101010101" pitchFamily="2" charset="-122"/>
              </a:rPr>
              <a:t>机器学习</a:t>
            </a:r>
            <a:endParaRPr lang="en-US" altLang="zh-CN" sz="2000" b="1" kern="0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39B15A3-E280-4B53-9346-DA348060D109}"/>
              </a:ext>
            </a:extLst>
          </p:cNvPr>
          <p:cNvSpPr txBox="1"/>
          <p:nvPr/>
        </p:nvSpPr>
        <p:spPr>
          <a:xfrm>
            <a:off x="3471090" y="4220170"/>
            <a:ext cx="45762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2.</a:t>
            </a:r>
            <a:r>
              <a:rPr lang="zh-CN" altLang="en-US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陀螺仪降噪：通过分析数据，使机器学习在地铁或者公交加速减速的异常状态，从而减小对游戏玩家的影响，增强用户体验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2E5F0423-59AB-424C-BD5C-F3BC7C608C4A}"/>
              </a:ext>
            </a:extLst>
          </p:cNvPr>
          <p:cNvSpPr/>
          <p:nvPr/>
        </p:nvSpPr>
        <p:spPr>
          <a:xfrm>
            <a:off x="405409" y="267494"/>
            <a:ext cx="296747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技术模块</a:t>
            </a:r>
          </a:p>
        </p:txBody>
      </p:sp>
    </p:spTree>
    <p:extLst>
      <p:ext uri="{BB962C8B-B14F-4D97-AF65-F5344CB8AC3E}">
        <p14:creationId xmlns:p14="http://schemas.microsoft.com/office/powerpoint/2010/main" val="3664374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75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250"/>
                            </p:stCondLst>
                            <p:childTnLst>
                              <p:par>
                                <p:cTn id="2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3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25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75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  <p:bldP spid="17" grpId="0" animBg="1"/>
      <p:bldP spid="18" grpId="0"/>
      <p:bldP spid="21" grpId="0" animBg="1"/>
      <p:bldP spid="22" grpId="0"/>
      <p:bldP spid="2" grpId="0" animBg="1"/>
      <p:bldP spid="3" grpId="0" animBg="1"/>
      <p:bldP spid="15" grpId="0" animBg="1"/>
      <p:bldP spid="16" grpId="0" animBg="1"/>
      <p:bldP spid="19" grpId="0" animBg="1"/>
      <p:bldP spid="20" grpId="0" animBg="1"/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64A738C3-F6A4-49DE-9FE4-20CDBCEF30D4}"/>
              </a:ext>
            </a:extLst>
          </p:cNvPr>
          <p:cNvSpPr/>
          <p:nvPr/>
        </p:nvSpPr>
        <p:spPr>
          <a:xfrm>
            <a:off x="405414" y="267494"/>
            <a:ext cx="296747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当前工作</a:t>
            </a:r>
          </a:p>
        </p:txBody>
      </p:sp>
      <p:sp>
        <p:nvSpPr>
          <p:cNvPr id="3" name="MH_Other_2">
            <a:extLst>
              <a:ext uri="{FF2B5EF4-FFF2-40B4-BE49-F238E27FC236}">
                <a16:creationId xmlns:a16="http://schemas.microsoft.com/office/drawing/2014/main" id="{28C3E52F-F223-4C38-9D8E-7A041B9FBAB7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1835696" y="1605806"/>
            <a:ext cx="648072" cy="425450"/>
          </a:xfrm>
          <a:prstGeom prst="roundRect">
            <a:avLst>
              <a:gd name="adj" fmla="val 8818"/>
            </a:avLst>
          </a:prstGeom>
          <a:solidFill>
            <a:schemeClr val="tx2">
              <a:alpha val="46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方正黑体简体" panose="03000509000000000000" pitchFamily="65" charset="-122"/>
                <a:ea typeface="方正黑体简体" panose="03000509000000000000" pitchFamily="65" charset="-122"/>
              </a:rPr>
              <a:t>01</a:t>
            </a:r>
            <a:endParaRPr lang="zh-CN" altLang="en-US" dirty="0">
              <a:solidFill>
                <a:schemeClr val="bg1"/>
              </a:solidFill>
              <a:latin typeface="方正黑体简体" panose="03000509000000000000" pitchFamily="65" charset="-122"/>
              <a:ea typeface="方正黑体简体" panose="03000509000000000000" pitchFamily="65" charset="-122"/>
            </a:endParaRPr>
          </a:p>
        </p:txBody>
      </p:sp>
      <p:sp>
        <p:nvSpPr>
          <p:cNvPr id="4" name="TextBox 5">
            <a:extLst>
              <a:ext uri="{FF2B5EF4-FFF2-40B4-BE49-F238E27FC236}">
                <a16:creationId xmlns:a16="http://schemas.microsoft.com/office/drawing/2014/main" id="{EB37848C-BA06-48B2-9EE2-CE0C0B8C095B}"/>
              </a:ext>
            </a:extLst>
          </p:cNvPr>
          <p:cNvSpPr txBox="1"/>
          <p:nvPr/>
        </p:nvSpPr>
        <p:spPr>
          <a:xfrm>
            <a:off x="3491879" y="1494571"/>
            <a:ext cx="4608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丰富游戏关卡，继续完善游戏场景</a:t>
            </a:r>
          </a:p>
        </p:txBody>
      </p:sp>
      <p:sp>
        <p:nvSpPr>
          <p:cNvPr id="5" name="MH_Other_2">
            <a:extLst>
              <a:ext uri="{FF2B5EF4-FFF2-40B4-BE49-F238E27FC236}">
                <a16:creationId xmlns:a16="http://schemas.microsoft.com/office/drawing/2014/main" id="{C4D63EE4-27A8-45A7-B47A-107D5CDC1279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1835696" y="2835672"/>
            <a:ext cx="648072" cy="425450"/>
          </a:xfrm>
          <a:prstGeom prst="roundRect">
            <a:avLst>
              <a:gd name="adj" fmla="val 8818"/>
            </a:avLst>
          </a:prstGeom>
          <a:solidFill>
            <a:schemeClr val="tx2">
              <a:alpha val="46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方正黑体简体" panose="03000509000000000000" pitchFamily="65" charset="-122"/>
                <a:ea typeface="方正黑体简体" panose="03000509000000000000" pitchFamily="65" charset="-122"/>
              </a:rPr>
              <a:t>02</a:t>
            </a:r>
            <a:endParaRPr lang="zh-CN" altLang="en-US" dirty="0">
              <a:solidFill>
                <a:schemeClr val="bg1"/>
              </a:solidFill>
              <a:latin typeface="方正黑体简体" panose="03000509000000000000" pitchFamily="65" charset="-122"/>
              <a:ea typeface="方正黑体简体" panose="03000509000000000000" pitchFamily="65" charset="-122"/>
            </a:endParaRPr>
          </a:p>
        </p:txBody>
      </p:sp>
      <p:sp>
        <p:nvSpPr>
          <p:cNvPr id="6" name="TextBox 17">
            <a:extLst>
              <a:ext uri="{FF2B5EF4-FFF2-40B4-BE49-F238E27FC236}">
                <a16:creationId xmlns:a16="http://schemas.microsoft.com/office/drawing/2014/main" id="{CCD7C63D-7E3A-4B76-9C0A-4DAE5C49E58F}"/>
              </a:ext>
            </a:extLst>
          </p:cNvPr>
          <p:cNvSpPr txBox="1"/>
          <p:nvPr/>
        </p:nvSpPr>
        <p:spPr>
          <a:xfrm>
            <a:off x="3491879" y="2616716"/>
            <a:ext cx="460851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由于微信小游戏发布上线需要一些文件，所以目前只完成体验版</a:t>
            </a:r>
            <a:endParaRPr lang="en-US" altLang="zh-CN" dirty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zh-CN" altLang="en-US" sz="1400" i="1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（计算机软件著作权登记证书）</a:t>
            </a:r>
          </a:p>
        </p:txBody>
      </p:sp>
      <p:sp>
        <p:nvSpPr>
          <p:cNvPr id="7" name="MH_Other_2">
            <a:extLst>
              <a:ext uri="{FF2B5EF4-FFF2-40B4-BE49-F238E27FC236}">
                <a16:creationId xmlns:a16="http://schemas.microsoft.com/office/drawing/2014/main" id="{64267282-C5C8-4A35-8F46-4D8CB293B5C9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1835696" y="4043710"/>
            <a:ext cx="648072" cy="425450"/>
          </a:xfrm>
          <a:prstGeom prst="roundRect">
            <a:avLst>
              <a:gd name="adj" fmla="val 8818"/>
            </a:avLst>
          </a:prstGeom>
          <a:solidFill>
            <a:schemeClr val="tx2">
              <a:alpha val="46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方正黑体简体" panose="03000509000000000000" pitchFamily="65" charset="-122"/>
                <a:ea typeface="方正黑体简体" panose="03000509000000000000" pitchFamily="65" charset="-122"/>
              </a:rPr>
              <a:t>03</a:t>
            </a:r>
            <a:endParaRPr lang="zh-CN" altLang="en-US" dirty="0">
              <a:solidFill>
                <a:schemeClr val="bg1"/>
              </a:solidFill>
              <a:latin typeface="方正黑体简体" panose="03000509000000000000" pitchFamily="65" charset="-122"/>
              <a:ea typeface="方正黑体简体" panose="03000509000000000000" pitchFamily="65" charset="-122"/>
            </a:endParaRPr>
          </a:p>
        </p:txBody>
      </p:sp>
      <p:sp>
        <p:nvSpPr>
          <p:cNvPr id="8" name="TextBox 21">
            <a:extLst>
              <a:ext uri="{FF2B5EF4-FFF2-40B4-BE49-F238E27FC236}">
                <a16:creationId xmlns:a16="http://schemas.microsoft.com/office/drawing/2014/main" id="{EC8C2D12-C92B-4D38-A8DC-5C1EB5EF3A31}"/>
              </a:ext>
            </a:extLst>
          </p:cNvPr>
          <p:cNvSpPr txBox="1"/>
          <p:nvPr/>
        </p:nvSpPr>
        <p:spPr>
          <a:xfrm>
            <a:off x="3521623" y="4070975"/>
            <a:ext cx="46085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后期，突破算法，机器学习，陀螺仪降噪</a:t>
            </a:r>
          </a:p>
        </p:txBody>
      </p:sp>
      <p:sp>
        <p:nvSpPr>
          <p:cNvPr id="9" name="MH_Other_1">
            <a:extLst>
              <a:ext uri="{FF2B5EF4-FFF2-40B4-BE49-F238E27FC236}">
                <a16:creationId xmlns:a16="http://schemas.microsoft.com/office/drawing/2014/main" id="{39C5F757-38A3-411A-911D-F4713FCB6FB8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2232273" y="1275606"/>
            <a:ext cx="1085850" cy="1085850"/>
          </a:xfrm>
          <a:custGeom>
            <a:avLst/>
            <a:gdLst>
              <a:gd name="connsiteX0" fmla="*/ 542925 w 1085850"/>
              <a:gd name="connsiteY0" fmla="*/ 92925 h 1085850"/>
              <a:gd name="connsiteX1" fmla="*/ 92925 w 1085850"/>
              <a:gd name="connsiteY1" fmla="*/ 542925 h 1085850"/>
              <a:gd name="connsiteX2" fmla="*/ 542925 w 1085850"/>
              <a:gd name="connsiteY2" fmla="*/ 992925 h 1085850"/>
              <a:gd name="connsiteX3" fmla="*/ 992925 w 1085850"/>
              <a:gd name="connsiteY3" fmla="*/ 542925 h 1085850"/>
              <a:gd name="connsiteX4" fmla="*/ 542925 w 1085850"/>
              <a:gd name="connsiteY4" fmla="*/ 92925 h 1085850"/>
              <a:gd name="connsiteX5" fmla="*/ 542925 w 1085850"/>
              <a:gd name="connsiteY5" fmla="*/ 0 h 1085850"/>
              <a:gd name="connsiteX6" fmla="*/ 1085850 w 1085850"/>
              <a:gd name="connsiteY6" fmla="*/ 542925 h 1085850"/>
              <a:gd name="connsiteX7" fmla="*/ 542925 w 1085850"/>
              <a:gd name="connsiteY7" fmla="*/ 1085850 h 1085850"/>
              <a:gd name="connsiteX8" fmla="*/ 0 w 1085850"/>
              <a:gd name="connsiteY8" fmla="*/ 542925 h 1085850"/>
              <a:gd name="connsiteX9" fmla="*/ 542925 w 1085850"/>
              <a:gd name="connsiteY9" fmla="*/ 0 h 1085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5850" h="1085850">
                <a:moveTo>
                  <a:pt x="542925" y="92925"/>
                </a:moveTo>
                <a:cubicBezTo>
                  <a:pt x="294397" y="92925"/>
                  <a:pt x="92925" y="294397"/>
                  <a:pt x="92925" y="542925"/>
                </a:cubicBezTo>
                <a:cubicBezTo>
                  <a:pt x="92925" y="791453"/>
                  <a:pt x="294397" y="992925"/>
                  <a:pt x="542925" y="992925"/>
                </a:cubicBezTo>
                <a:cubicBezTo>
                  <a:pt x="791453" y="992925"/>
                  <a:pt x="992925" y="791453"/>
                  <a:pt x="992925" y="542925"/>
                </a:cubicBezTo>
                <a:cubicBezTo>
                  <a:pt x="992925" y="294397"/>
                  <a:pt x="791453" y="92925"/>
                  <a:pt x="542925" y="92925"/>
                </a:cubicBezTo>
                <a:close/>
                <a:moveTo>
                  <a:pt x="542925" y="0"/>
                </a:moveTo>
                <a:cubicBezTo>
                  <a:pt x="842774" y="0"/>
                  <a:pt x="1085850" y="243076"/>
                  <a:pt x="1085850" y="542925"/>
                </a:cubicBezTo>
                <a:cubicBezTo>
                  <a:pt x="1085850" y="842774"/>
                  <a:pt x="842774" y="1085850"/>
                  <a:pt x="542925" y="1085850"/>
                </a:cubicBezTo>
                <a:cubicBezTo>
                  <a:pt x="243076" y="1085850"/>
                  <a:pt x="0" y="842774"/>
                  <a:pt x="0" y="542925"/>
                </a:cubicBezTo>
                <a:cubicBezTo>
                  <a:pt x="0" y="243076"/>
                  <a:pt x="243076" y="0"/>
                  <a:pt x="542925" y="0"/>
                </a:cubicBezTo>
                <a:close/>
              </a:path>
            </a:pathLst>
          </a:custGeom>
          <a:solidFill>
            <a:schemeClr val="tx2">
              <a:alpha val="46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>
              <a:solidFill>
                <a:schemeClr val="bg1"/>
              </a:solidFill>
              <a:latin typeface="方正黑体简体" panose="03000509000000000000" pitchFamily="65" charset="-122"/>
              <a:ea typeface="方正黑体简体" panose="03000509000000000000" pitchFamily="65" charset="-122"/>
            </a:endParaRPr>
          </a:p>
        </p:txBody>
      </p:sp>
      <p:sp>
        <p:nvSpPr>
          <p:cNvPr id="10" name="MH_SubTitle_1">
            <a:extLst>
              <a:ext uri="{FF2B5EF4-FFF2-40B4-BE49-F238E27FC236}">
                <a16:creationId xmlns:a16="http://schemas.microsoft.com/office/drawing/2014/main" id="{D7E4AD7F-1D14-4E96-9C72-0197A3E7FC98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2325936" y="1367681"/>
            <a:ext cx="900112" cy="900113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norm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b="1" kern="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宋体" panose="02010600030101010101" pitchFamily="2" charset="-122"/>
              </a:rPr>
              <a:t>游戏场景</a:t>
            </a:r>
            <a:endParaRPr lang="en-US" altLang="zh-CN" sz="1600" b="1" kern="0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1" name="MH_Other_1">
            <a:extLst>
              <a:ext uri="{FF2B5EF4-FFF2-40B4-BE49-F238E27FC236}">
                <a16:creationId xmlns:a16="http://schemas.microsoft.com/office/drawing/2014/main" id="{6559FBC3-B133-4A4D-8B11-F607788CBB70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2232273" y="2505472"/>
            <a:ext cx="1085850" cy="1085850"/>
          </a:xfrm>
          <a:custGeom>
            <a:avLst/>
            <a:gdLst>
              <a:gd name="connsiteX0" fmla="*/ 542925 w 1085850"/>
              <a:gd name="connsiteY0" fmla="*/ 92925 h 1085850"/>
              <a:gd name="connsiteX1" fmla="*/ 92925 w 1085850"/>
              <a:gd name="connsiteY1" fmla="*/ 542925 h 1085850"/>
              <a:gd name="connsiteX2" fmla="*/ 542925 w 1085850"/>
              <a:gd name="connsiteY2" fmla="*/ 992925 h 1085850"/>
              <a:gd name="connsiteX3" fmla="*/ 992925 w 1085850"/>
              <a:gd name="connsiteY3" fmla="*/ 542925 h 1085850"/>
              <a:gd name="connsiteX4" fmla="*/ 542925 w 1085850"/>
              <a:gd name="connsiteY4" fmla="*/ 92925 h 1085850"/>
              <a:gd name="connsiteX5" fmla="*/ 542925 w 1085850"/>
              <a:gd name="connsiteY5" fmla="*/ 0 h 1085850"/>
              <a:gd name="connsiteX6" fmla="*/ 1085850 w 1085850"/>
              <a:gd name="connsiteY6" fmla="*/ 542925 h 1085850"/>
              <a:gd name="connsiteX7" fmla="*/ 542925 w 1085850"/>
              <a:gd name="connsiteY7" fmla="*/ 1085850 h 1085850"/>
              <a:gd name="connsiteX8" fmla="*/ 0 w 1085850"/>
              <a:gd name="connsiteY8" fmla="*/ 542925 h 1085850"/>
              <a:gd name="connsiteX9" fmla="*/ 542925 w 1085850"/>
              <a:gd name="connsiteY9" fmla="*/ 0 h 1085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5850" h="1085850">
                <a:moveTo>
                  <a:pt x="542925" y="92925"/>
                </a:moveTo>
                <a:cubicBezTo>
                  <a:pt x="294397" y="92925"/>
                  <a:pt x="92925" y="294397"/>
                  <a:pt x="92925" y="542925"/>
                </a:cubicBezTo>
                <a:cubicBezTo>
                  <a:pt x="92925" y="791453"/>
                  <a:pt x="294397" y="992925"/>
                  <a:pt x="542925" y="992925"/>
                </a:cubicBezTo>
                <a:cubicBezTo>
                  <a:pt x="791453" y="992925"/>
                  <a:pt x="992925" y="791453"/>
                  <a:pt x="992925" y="542925"/>
                </a:cubicBezTo>
                <a:cubicBezTo>
                  <a:pt x="992925" y="294397"/>
                  <a:pt x="791453" y="92925"/>
                  <a:pt x="542925" y="92925"/>
                </a:cubicBezTo>
                <a:close/>
                <a:moveTo>
                  <a:pt x="542925" y="0"/>
                </a:moveTo>
                <a:cubicBezTo>
                  <a:pt x="842774" y="0"/>
                  <a:pt x="1085850" y="243076"/>
                  <a:pt x="1085850" y="542925"/>
                </a:cubicBezTo>
                <a:cubicBezTo>
                  <a:pt x="1085850" y="842774"/>
                  <a:pt x="842774" y="1085850"/>
                  <a:pt x="542925" y="1085850"/>
                </a:cubicBezTo>
                <a:cubicBezTo>
                  <a:pt x="243076" y="1085850"/>
                  <a:pt x="0" y="842774"/>
                  <a:pt x="0" y="542925"/>
                </a:cubicBezTo>
                <a:cubicBezTo>
                  <a:pt x="0" y="243076"/>
                  <a:pt x="243076" y="0"/>
                  <a:pt x="542925" y="0"/>
                </a:cubicBezTo>
                <a:close/>
              </a:path>
            </a:pathLst>
          </a:custGeom>
          <a:solidFill>
            <a:schemeClr val="tx2">
              <a:alpha val="46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>
              <a:solidFill>
                <a:schemeClr val="bg1"/>
              </a:solidFill>
              <a:latin typeface="方正黑体简体" panose="03000509000000000000" pitchFamily="65" charset="-122"/>
              <a:ea typeface="方正黑体简体" panose="03000509000000000000" pitchFamily="65" charset="-122"/>
            </a:endParaRPr>
          </a:p>
        </p:txBody>
      </p:sp>
      <p:sp>
        <p:nvSpPr>
          <p:cNvPr id="12" name="MH_SubTitle_1">
            <a:extLst>
              <a:ext uri="{FF2B5EF4-FFF2-40B4-BE49-F238E27FC236}">
                <a16:creationId xmlns:a16="http://schemas.microsoft.com/office/drawing/2014/main" id="{451479A9-7F49-41DC-A82C-38356CFB1354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2325936" y="2597547"/>
            <a:ext cx="900112" cy="900113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norm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b="1" kern="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宋体" panose="02010600030101010101" pitchFamily="2" charset="-122"/>
              </a:rPr>
              <a:t>上线测试</a:t>
            </a:r>
            <a:endParaRPr lang="en-US" altLang="zh-CN" sz="2000" b="1" kern="0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3" name="MH_Other_1">
            <a:extLst>
              <a:ext uri="{FF2B5EF4-FFF2-40B4-BE49-F238E27FC236}">
                <a16:creationId xmlns:a16="http://schemas.microsoft.com/office/drawing/2014/main" id="{ABAF59A2-7FB0-48D8-9815-560D6B2E59E5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2232273" y="3713510"/>
            <a:ext cx="1085850" cy="1085850"/>
          </a:xfrm>
          <a:custGeom>
            <a:avLst/>
            <a:gdLst>
              <a:gd name="connsiteX0" fmla="*/ 542925 w 1085850"/>
              <a:gd name="connsiteY0" fmla="*/ 92925 h 1085850"/>
              <a:gd name="connsiteX1" fmla="*/ 92925 w 1085850"/>
              <a:gd name="connsiteY1" fmla="*/ 542925 h 1085850"/>
              <a:gd name="connsiteX2" fmla="*/ 542925 w 1085850"/>
              <a:gd name="connsiteY2" fmla="*/ 992925 h 1085850"/>
              <a:gd name="connsiteX3" fmla="*/ 992925 w 1085850"/>
              <a:gd name="connsiteY3" fmla="*/ 542925 h 1085850"/>
              <a:gd name="connsiteX4" fmla="*/ 542925 w 1085850"/>
              <a:gd name="connsiteY4" fmla="*/ 92925 h 1085850"/>
              <a:gd name="connsiteX5" fmla="*/ 542925 w 1085850"/>
              <a:gd name="connsiteY5" fmla="*/ 0 h 1085850"/>
              <a:gd name="connsiteX6" fmla="*/ 1085850 w 1085850"/>
              <a:gd name="connsiteY6" fmla="*/ 542925 h 1085850"/>
              <a:gd name="connsiteX7" fmla="*/ 542925 w 1085850"/>
              <a:gd name="connsiteY7" fmla="*/ 1085850 h 1085850"/>
              <a:gd name="connsiteX8" fmla="*/ 0 w 1085850"/>
              <a:gd name="connsiteY8" fmla="*/ 542925 h 1085850"/>
              <a:gd name="connsiteX9" fmla="*/ 542925 w 1085850"/>
              <a:gd name="connsiteY9" fmla="*/ 0 h 1085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5850" h="1085850">
                <a:moveTo>
                  <a:pt x="542925" y="92925"/>
                </a:moveTo>
                <a:cubicBezTo>
                  <a:pt x="294397" y="92925"/>
                  <a:pt x="92925" y="294397"/>
                  <a:pt x="92925" y="542925"/>
                </a:cubicBezTo>
                <a:cubicBezTo>
                  <a:pt x="92925" y="791453"/>
                  <a:pt x="294397" y="992925"/>
                  <a:pt x="542925" y="992925"/>
                </a:cubicBezTo>
                <a:cubicBezTo>
                  <a:pt x="791453" y="992925"/>
                  <a:pt x="992925" y="791453"/>
                  <a:pt x="992925" y="542925"/>
                </a:cubicBezTo>
                <a:cubicBezTo>
                  <a:pt x="992925" y="294397"/>
                  <a:pt x="791453" y="92925"/>
                  <a:pt x="542925" y="92925"/>
                </a:cubicBezTo>
                <a:close/>
                <a:moveTo>
                  <a:pt x="542925" y="0"/>
                </a:moveTo>
                <a:cubicBezTo>
                  <a:pt x="842774" y="0"/>
                  <a:pt x="1085850" y="243076"/>
                  <a:pt x="1085850" y="542925"/>
                </a:cubicBezTo>
                <a:cubicBezTo>
                  <a:pt x="1085850" y="842774"/>
                  <a:pt x="842774" y="1085850"/>
                  <a:pt x="542925" y="1085850"/>
                </a:cubicBezTo>
                <a:cubicBezTo>
                  <a:pt x="243076" y="1085850"/>
                  <a:pt x="0" y="842774"/>
                  <a:pt x="0" y="542925"/>
                </a:cubicBezTo>
                <a:cubicBezTo>
                  <a:pt x="0" y="243076"/>
                  <a:pt x="243076" y="0"/>
                  <a:pt x="542925" y="0"/>
                </a:cubicBezTo>
                <a:close/>
              </a:path>
            </a:pathLst>
          </a:custGeom>
          <a:solidFill>
            <a:schemeClr val="tx2">
              <a:alpha val="46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>
              <a:solidFill>
                <a:schemeClr val="bg1"/>
              </a:solidFill>
              <a:latin typeface="方正黑体简体" panose="03000509000000000000" pitchFamily="65" charset="-122"/>
              <a:ea typeface="方正黑体简体" panose="03000509000000000000" pitchFamily="65" charset="-122"/>
            </a:endParaRPr>
          </a:p>
        </p:txBody>
      </p:sp>
      <p:sp>
        <p:nvSpPr>
          <p:cNvPr id="14" name="MH_SubTitle_1">
            <a:extLst>
              <a:ext uri="{FF2B5EF4-FFF2-40B4-BE49-F238E27FC236}">
                <a16:creationId xmlns:a16="http://schemas.microsoft.com/office/drawing/2014/main" id="{C132306E-86C3-4510-B5D8-DC8A4A0BE187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2325935" y="3805585"/>
            <a:ext cx="900113" cy="900113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norm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b="1" kern="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宋体" panose="02010600030101010101" pitchFamily="2" charset="-122"/>
              </a:rPr>
              <a:t>算法</a:t>
            </a:r>
            <a:endParaRPr lang="en-US" altLang="zh-CN" sz="2000" b="1" kern="0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14676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75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250"/>
                            </p:stCondLst>
                            <p:childTnLst>
                              <p:par>
                                <p:cTn id="2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3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25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75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5" grpId="0" animBg="1"/>
      <p:bldP spid="6" grpId="0"/>
      <p:bldP spid="7" grpId="0" animBg="1"/>
      <p:bldP spid="8" grpId="0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0" y="1292211"/>
            <a:ext cx="9144000" cy="2729210"/>
            <a:chOff x="0" y="1292211"/>
            <a:chExt cx="9144000" cy="2729210"/>
          </a:xfrm>
          <a:solidFill>
            <a:schemeClr val="accent1"/>
          </a:solidFill>
        </p:grpSpPr>
        <p:grpSp>
          <p:nvGrpSpPr>
            <p:cNvPr id="32" name="组合 31"/>
            <p:cNvGrpSpPr/>
            <p:nvPr/>
          </p:nvGrpSpPr>
          <p:grpSpPr>
            <a:xfrm>
              <a:off x="0" y="1292211"/>
              <a:ext cx="4355976" cy="2729210"/>
              <a:chOff x="0" y="1292211"/>
              <a:chExt cx="1851670" cy="2729210"/>
            </a:xfrm>
            <a:grpFill/>
          </p:grpSpPr>
          <p:grpSp>
            <p:nvGrpSpPr>
              <p:cNvPr id="24" name="组合 23"/>
              <p:cNvGrpSpPr/>
              <p:nvPr/>
            </p:nvGrpSpPr>
            <p:grpSpPr>
              <a:xfrm rot="5400000">
                <a:off x="286880" y="1005331"/>
                <a:ext cx="1277910" cy="1851670"/>
                <a:chOff x="1474785" y="1908202"/>
                <a:chExt cx="1277910" cy="1851670"/>
              </a:xfrm>
              <a:grpFill/>
            </p:grpSpPr>
            <p:sp>
              <p:nvSpPr>
                <p:cNvPr id="12" name="矩形 11"/>
                <p:cNvSpPr/>
                <p:nvPr/>
              </p:nvSpPr>
              <p:spPr>
                <a:xfrm>
                  <a:off x="1477529" y="3205517"/>
                  <a:ext cx="287199" cy="554355"/>
                </a:xfrm>
                <a:prstGeom prst="rect">
                  <a:avLst/>
                </a:prstGeom>
                <a:grp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3" name="矩形 12"/>
                <p:cNvSpPr/>
                <p:nvPr/>
              </p:nvSpPr>
              <p:spPr>
                <a:xfrm>
                  <a:off x="2123728" y="3205517"/>
                  <a:ext cx="287199" cy="554355"/>
                </a:xfrm>
                <a:prstGeom prst="rect">
                  <a:avLst/>
                </a:prstGeom>
                <a:grp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4" name="矩形 13"/>
                <p:cNvSpPr/>
                <p:nvPr/>
              </p:nvSpPr>
              <p:spPr>
                <a:xfrm>
                  <a:off x="2454007" y="1908202"/>
                  <a:ext cx="91904" cy="936085"/>
                </a:xfrm>
                <a:prstGeom prst="rect">
                  <a:avLst/>
                </a:prstGeom>
                <a:grp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5" name="矩形 14"/>
                <p:cNvSpPr/>
                <p:nvPr/>
              </p:nvSpPr>
              <p:spPr>
                <a:xfrm>
                  <a:off x="2660791" y="1908202"/>
                  <a:ext cx="91904" cy="936085"/>
                </a:xfrm>
                <a:prstGeom prst="rect">
                  <a:avLst/>
                </a:prstGeom>
                <a:grp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6" name="任意多边形 15"/>
                <p:cNvSpPr/>
                <p:nvPr/>
              </p:nvSpPr>
              <p:spPr>
                <a:xfrm>
                  <a:off x="1474785" y="2843718"/>
                  <a:ext cx="1073963" cy="362866"/>
                </a:xfrm>
                <a:custGeom>
                  <a:avLst/>
                  <a:gdLst>
                    <a:gd name="connsiteX0" fmla="*/ 0 w 3177376"/>
                    <a:gd name="connsiteY0" fmla="*/ 1407782 h 1414360"/>
                    <a:gd name="connsiteX1" fmla="*/ 2887926 w 3177376"/>
                    <a:gd name="connsiteY1" fmla="*/ 0 h 1414360"/>
                    <a:gd name="connsiteX2" fmla="*/ 3177376 w 3177376"/>
                    <a:gd name="connsiteY2" fmla="*/ 0 h 1414360"/>
                    <a:gd name="connsiteX3" fmla="*/ 861773 w 3177376"/>
                    <a:gd name="connsiteY3" fmla="*/ 1414360 h 1414360"/>
                    <a:gd name="connsiteX4" fmla="*/ 0 w 3177376"/>
                    <a:gd name="connsiteY4" fmla="*/ 1407782 h 14143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77376" h="1414360">
                      <a:moveTo>
                        <a:pt x="0" y="1407782"/>
                      </a:moveTo>
                      <a:lnTo>
                        <a:pt x="2887926" y="0"/>
                      </a:lnTo>
                      <a:lnTo>
                        <a:pt x="3177376" y="0"/>
                      </a:lnTo>
                      <a:lnTo>
                        <a:pt x="861773" y="1414360"/>
                      </a:lnTo>
                      <a:lnTo>
                        <a:pt x="0" y="1407782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7" name="任意多边形 16"/>
                <p:cNvSpPr/>
                <p:nvPr/>
              </p:nvSpPr>
              <p:spPr>
                <a:xfrm>
                  <a:off x="2123728" y="2842650"/>
                  <a:ext cx="626428" cy="369629"/>
                </a:xfrm>
                <a:custGeom>
                  <a:avLst/>
                  <a:gdLst>
                    <a:gd name="connsiteX0" fmla="*/ 0 w 1868270"/>
                    <a:gd name="connsiteY0" fmla="*/ 1401203 h 1414360"/>
                    <a:gd name="connsiteX1" fmla="*/ 1591977 w 1868270"/>
                    <a:gd name="connsiteY1" fmla="*/ 0 h 1414360"/>
                    <a:gd name="connsiteX2" fmla="*/ 1868270 w 1868270"/>
                    <a:gd name="connsiteY2" fmla="*/ 6579 h 1414360"/>
                    <a:gd name="connsiteX3" fmla="*/ 855194 w 1868270"/>
                    <a:gd name="connsiteY3" fmla="*/ 1414360 h 1414360"/>
                    <a:gd name="connsiteX4" fmla="*/ 0 w 1868270"/>
                    <a:gd name="connsiteY4" fmla="*/ 1401203 h 14143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68270" h="1414360">
                      <a:moveTo>
                        <a:pt x="0" y="1401203"/>
                      </a:moveTo>
                      <a:lnTo>
                        <a:pt x="1591977" y="0"/>
                      </a:lnTo>
                      <a:lnTo>
                        <a:pt x="1868270" y="6579"/>
                      </a:lnTo>
                      <a:lnTo>
                        <a:pt x="855194" y="1414360"/>
                      </a:lnTo>
                      <a:lnTo>
                        <a:pt x="0" y="1401203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25" name="组合 24"/>
              <p:cNvGrpSpPr/>
              <p:nvPr/>
            </p:nvGrpSpPr>
            <p:grpSpPr>
              <a:xfrm rot="5400000" flipH="1">
                <a:off x="289624" y="2459375"/>
                <a:ext cx="1272422" cy="1851670"/>
                <a:chOff x="1474785" y="1908202"/>
                <a:chExt cx="1277910" cy="1851670"/>
              </a:xfrm>
              <a:grpFill/>
            </p:grpSpPr>
            <p:sp>
              <p:nvSpPr>
                <p:cNvPr id="26" name="矩形 25"/>
                <p:cNvSpPr/>
                <p:nvPr/>
              </p:nvSpPr>
              <p:spPr>
                <a:xfrm>
                  <a:off x="1477529" y="3205517"/>
                  <a:ext cx="287199" cy="554355"/>
                </a:xfrm>
                <a:prstGeom prst="rect">
                  <a:avLst/>
                </a:prstGeom>
                <a:grp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7" name="矩形 26"/>
                <p:cNvSpPr/>
                <p:nvPr/>
              </p:nvSpPr>
              <p:spPr>
                <a:xfrm>
                  <a:off x="2123728" y="3205517"/>
                  <a:ext cx="287199" cy="554355"/>
                </a:xfrm>
                <a:prstGeom prst="rect">
                  <a:avLst/>
                </a:prstGeom>
                <a:grp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8" name="矩形 27"/>
                <p:cNvSpPr/>
                <p:nvPr/>
              </p:nvSpPr>
              <p:spPr>
                <a:xfrm>
                  <a:off x="2454007" y="1908202"/>
                  <a:ext cx="91904" cy="936085"/>
                </a:xfrm>
                <a:prstGeom prst="rect">
                  <a:avLst/>
                </a:prstGeom>
                <a:grp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9" name="矩形 28"/>
                <p:cNvSpPr/>
                <p:nvPr/>
              </p:nvSpPr>
              <p:spPr>
                <a:xfrm>
                  <a:off x="2660791" y="1908202"/>
                  <a:ext cx="91904" cy="936085"/>
                </a:xfrm>
                <a:prstGeom prst="rect">
                  <a:avLst/>
                </a:prstGeom>
                <a:grp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0" name="任意多边形 29"/>
                <p:cNvSpPr/>
                <p:nvPr/>
              </p:nvSpPr>
              <p:spPr>
                <a:xfrm>
                  <a:off x="1474785" y="2843718"/>
                  <a:ext cx="1073963" cy="362866"/>
                </a:xfrm>
                <a:custGeom>
                  <a:avLst/>
                  <a:gdLst>
                    <a:gd name="connsiteX0" fmla="*/ 0 w 3177376"/>
                    <a:gd name="connsiteY0" fmla="*/ 1407782 h 1414360"/>
                    <a:gd name="connsiteX1" fmla="*/ 2887926 w 3177376"/>
                    <a:gd name="connsiteY1" fmla="*/ 0 h 1414360"/>
                    <a:gd name="connsiteX2" fmla="*/ 3177376 w 3177376"/>
                    <a:gd name="connsiteY2" fmla="*/ 0 h 1414360"/>
                    <a:gd name="connsiteX3" fmla="*/ 861773 w 3177376"/>
                    <a:gd name="connsiteY3" fmla="*/ 1414360 h 1414360"/>
                    <a:gd name="connsiteX4" fmla="*/ 0 w 3177376"/>
                    <a:gd name="connsiteY4" fmla="*/ 1407782 h 14143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77376" h="1414360">
                      <a:moveTo>
                        <a:pt x="0" y="1407782"/>
                      </a:moveTo>
                      <a:lnTo>
                        <a:pt x="2887926" y="0"/>
                      </a:lnTo>
                      <a:lnTo>
                        <a:pt x="3177376" y="0"/>
                      </a:lnTo>
                      <a:lnTo>
                        <a:pt x="861773" y="1414360"/>
                      </a:lnTo>
                      <a:lnTo>
                        <a:pt x="0" y="1407782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1" name="任意多边形 30"/>
                <p:cNvSpPr/>
                <p:nvPr/>
              </p:nvSpPr>
              <p:spPr>
                <a:xfrm>
                  <a:off x="2123728" y="2842650"/>
                  <a:ext cx="626428" cy="369629"/>
                </a:xfrm>
                <a:custGeom>
                  <a:avLst/>
                  <a:gdLst>
                    <a:gd name="connsiteX0" fmla="*/ 0 w 1868270"/>
                    <a:gd name="connsiteY0" fmla="*/ 1401203 h 1414360"/>
                    <a:gd name="connsiteX1" fmla="*/ 1591977 w 1868270"/>
                    <a:gd name="connsiteY1" fmla="*/ 0 h 1414360"/>
                    <a:gd name="connsiteX2" fmla="*/ 1868270 w 1868270"/>
                    <a:gd name="connsiteY2" fmla="*/ 6579 h 1414360"/>
                    <a:gd name="connsiteX3" fmla="*/ 855194 w 1868270"/>
                    <a:gd name="connsiteY3" fmla="*/ 1414360 h 1414360"/>
                    <a:gd name="connsiteX4" fmla="*/ 0 w 1868270"/>
                    <a:gd name="connsiteY4" fmla="*/ 1401203 h 14143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68270" h="1414360">
                      <a:moveTo>
                        <a:pt x="0" y="1401203"/>
                      </a:moveTo>
                      <a:lnTo>
                        <a:pt x="1591977" y="0"/>
                      </a:lnTo>
                      <a:lnTo>
                        <a:pt x="1868270" y="6579"/>
                      </a:lnTo>
                      <a:lnTo>
                        <a:pt x="855194" y="1414360"/>
                      </a:lnTo>
                      <a:lnTo>
                        <a:pt x="0" y="1401203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grpSp>
          <p:nvGrpSpPr>
            <p:cNvPr id="33" name="组合 32"/>
            <p:cNvGrpSpPr/>
            <p:nvPr/>
          </p:nvGrpSpPr>
          <p:grpSpPr>
            <a:xfrm flipH="1">
              <a:off x="4644008" y="1292211"/>
              <a:ext cx="4499992" cy="2729210"/>
              <a:chOff x="0" y="1292211"/>
              <a:chExt cx="1851670" cy="2729210"/>
            </a:xfrm>
            <a:grpFill/>
          </p:grpSpPr>
          <p:grpSp>
            <p:nvGrpSpPr>
              <p:cNvPr id="34" name="组合 33"/>
              <p:cNvGrpSpPr/>
              <p:nvPr/>
            </p:nvGrpSpPr>
            <p:grpSpPr>
              <a:xfrm rot="5400000">
                <a:off x="286880" y="1005331"/>
                <a:ext cx="1277910" cy="1851670"/>
                <a:chOff x="1474785" y="1908202"/>
                <a:chExt cx="1277910" cy="1851670"/>
              </a:xfrm>
              <a:grpFill/>
            </p:grpSpPr>
            <p:sp>
              <p:nvSpPr>
                <p:cNvPr id="42" name="矩形 41"/>
                <p:cNvSpPr/>
                <p:nvPr/>
              </p:nvSpPr>
              <p:spPr>
                <a:xfrm>
                  <a:off x="1477529" y="3205517"/>
                  <a:ext cx="287199" cy="554355"/>
                </a:xfrm>
                <a:prstGeom prst="rect">
                  <a:avLst/>
                </a:prstGeom>
                <a:grp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3" name="矩形 42"/>
                <p:cNvSpPr/>
                <p:nvPr/>
              </p:nvSpPr>
              <p:spPr>
                <a:xfrm>
                  <a:off x="2123728" y="3205517"/>
                  <a:ext cx="287199" cy="554355"/>
                </a:xfrm>
                <a:prstGeom prst="rect">
                  <a:avLst/>
                </a:prstGeom>
                <a:grp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4" name="矩形 43"/>
                <p:cNvSpPr/>
                <p:nvPr/>
              </p:nvSpPr>
              <p:spPr>
                <a:xfrm>
                  <a:off x="2454007" y="1908202"/>
                  <a:ext cx="91904" cy="936085"/>
                </a:xfrm>
                <a:prstGeom prst="rect">
                  <a:avLst/>
                </a:prstGeom>
                <a:grp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5" name="矩形 44"/>
                <p:cNvSpPr/>
                <p:nvPr/>
              </p:nvSpPr>
              <p:spPr>
                <a:xfrm>
                  <a:off x="2660791" y="1908202"/>
                  <a:ext cx="91904" cy="936085"/>
                </a:xfrm>
                <a:prstGeom prst="rect">
                  <a:avLst/>
                </a:prstGeom>
                <a:grp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6" name="任意多边形 45"/>
                <p:cNvSpPr/>
                <p:nvPr/>
              </p:nvSpPr>
              <p:spPr>
                <a:xfrm>
                  <a:off x="1474785" y="2843718"/>
                  <a:ext cx="1073963" cy="362866"/>
                </a:xfrm>
                <a:custGeom>
                  <a:avLst/>
                  <a:gdLst>
                    <a:gd name="connsiteX0" fmla="*/ 0 w 3177376"/>
                    <a:gd name="connsiteY0" fmla="*/ 1407782 h 1414360"/>
                    <a:gd name="connsiteX1" fmla="*/ 2887926 w 3177376"/>
                    <a:gd name="connsiteY1" fmla="*/ 0 h 1414360"/>
                    <a:gd name="connsiteX2" fmla="*/ 3177376 w 3177376"/>
                    <a:gd name="connsiteY2" fmla="*/ 0 h 1414360"/>
                    <a:gd name="connsiteX3" fmla="*/ 861773 w 3177376"/>
                    <a:gd name="connsiteY3" fmla="*/ 1414360 h 1414360"/>
                    <a:gd name="connsiteX4" fmla="*/ 0 w 3177376"/>
                    <a:gd name="connsiteY4" fmla="*/ 1407782 h 14143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77376" h="1414360">
                      <a:moveTo>
                        <a:pt x="0" y="1407782"/>
                      </a:moveTo>
                      <a:lnTo>
                        <a:pt x="2887926" y="0"/>
                      </a:lnTo>
                      <a:lnTo>
                        <a:pt x="3177376" y="0"/>
                      </a:lnTo>
                      <a:lnTo>
                        <a:pt x="861773" y="1414360"/>
                      </a:lnTo>
                      <a:lnTo>
                        <a:pt x="0" y="1407782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7" name="任意多边形 46"/>
                <p:cNvSpPr/>
                <p:nvPr/>
              </p:nvSpPr>
              <p:spPr>
                <a:xfrm>
                  <a:off x="2123728" y="2842650"/>
                  <a:ext cx="626428" cy="369629"/>
                </a:xfrm>
                <a:custGeom>
                  <a:avLst/>
                  <a:gdLst>
                    <a:gd name="connsiteX0" fmla="*/ 0 w 1868270"/>
                    <a:gd name="connsiteY0" fmla="*/ 1401203 h 1414360"/>
                    <a:gd name="connsiteX1" fmla="*/ 1591977 w 1868270"/>
                    <a:gd name="connsiteY1" fmla="*/ 0 h 1414360"/>
                    <a:gd name="connsiteX2" fmla="*/ 1868270 w 1868270"/>
                    <a:gd name="connsiteY2" fmla="*/ 6579 h 1414360"/>
                    <a:gd name="connsiteX3" fmla="*/ 855194 w 1868270"/>
                    <a:gd name="connsiteY3" fmla="*/ 1414360 h 1414360"/>
                    <a:gd name="connsiteX4" fmla="*/ 0 w 1868270"/>
                    <a:gd name="connsiteY4" fmla="*/ 1401203 h 14143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68270" h="1414360">
                      <a:moveTo>
                        <a:pt x="0" y="1401203"/>
                      </a:moveTo>
                      <a:lnTo>
                        <a:pt x="1591977" y="0"/>
                      </a:lnTo>
                      <a:lnTo>
                        <a:pt x="1868270" y="6579"/>
                      </a:lnTo>
                      <a:lnTo>
                        <a:pt x="855194" y="1414360"/>
                      </a:lnTo>
                      <a:lnTo>
                        <a:pt x="0" y="1401203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35" name="组合 34"/>
              <p:cNvGrpSpPr/>
              <p:nvPr/>
            </p:nvGrpSpPr>
            <p:grpSpPr>
              <a:xfrm rot="5400000" flipH="1">
                <a:off x="289624" y="2459375"/>
                <a:ext cx="1272422" cy="1851670"/>
                <a:chOff x="1474785" y="1908202"/>
                <a:chExt cx="1277910" cy="1851670"/>
              </a:xfrm>
              <a:grpFill/>
            </p:grpSpPr>
            <p:sp>
              <p:nvSpPr>
                <p:cNvPr id="36" name="矩形 35"/>
                <p:cNvSpPr/>
                <p:nvPr/>
              </p:nvSpPr>
              <p:spPr>
                <a:xfrm>
                  <a:off x="1477529" y="3205517"/>
                  <a:ext cx="287199" cy="554355"/>
                </a:xfrm>
                <a:prstGeom prst="rect">
                  <a:avLst/>
                </a:prstGeom>
                <a:grp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7" name="矩形 36"/>
                <p:cNvSpPr/>
                <p:nvPr/>
              </p:nvSpPr>
              <p:spPr>
                <a:xfrm>
                  <a:off x="2123728" y="3205517"/>
                  <a:ext cx="287199" cy="554355"/>
                </a:xfrm>
                <a:prstGeom prst="rect">
                  <a:avLst/>
                </a:prstGeom>
                <a:grp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8" name="矩形 37"/>
                <p:cNvSpPr/>
                <p:nvPr/>
              </p:nvSpPr>
              <p:spPr>
                <a:xfrm>
                  <a:off x="2454007" y="1908202"/>
                  <a:ext cx="91904" cy="936085"/>
                </a:xfrm>
                <a:prstGeom prst="rect">
                  <a:avLst/>
                </a:prstGeom>
                <a:grp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9" name="矩形 38"/>
                <p:cNvSpPr/>
                <p:nvPr/>
              </p:nvSpPr>
              <p:spPr>
                <a:xfrm>
                  <a:off x="2660791" y="1908202"/>
                  <a:ext cx="91904" cy="936085"/>
                </a:xfrm>
                <a:prstGeom prst="rect">
                  <a:avLst/>
                </a:prstGeom>
                <a:grp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0" name="任意多边形 39"/>
                <p:cNvSpPr/>
                <p:nvPr/>
              </p:nvSpPr>
              <p:spPr>
                <a:xfrm>
                  <a:off x="1474785" y="2843718"/>
                  <a:ext cx="1073963" cy="362866"/>
                </a:xfrm>
                <a:custGeom>
                  <a:avLst/>
                  <a:gdLst>
                    <a:gd name="connsiteX0" fmla="*/ 0 w 3177376"/>
                    <a:gd name="connsiteY0" fmla="*/ 1407782 h 1414360"/>
                    <a:gd name="connsiteX1" fmla="*/ 2887926 w 3177376"/>
                    <a:gd name="connsiteY1" fmla="*/ 0 h 1414360"/>
                    <a:gd name="connsiteX2" fmla="*/ 3177376 w 3177376"/>
                    <a:gd name="connsiteY2" fmla="*/ 0 h 1414360"/>
                    <a:gd name="connsiteX3" fmla="*/ 861773 w 3177376"/>
                    <a:gd name="connsiteY3" fmla="*/ 1414360 h 1414360"/>
                    <a:gd name="connsiteX4" fmla="*/ 0 w 3177376"/>
                    <a:gd name="connsiteY4" fmla="*/ 1407782 h 14143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77376" h="1414360">
                      <a:moveTo>
                        <a:pt x="0" y="1407782"/>
                      </a:moveTo>
                      <a:lnTo>
                        <a:pt x="2887926" y="0"/>
                      </a:lnTo>
                      <a:lnTo>
                        <a:pt x="3177376" y="0"/>
                      </a:lnTo>
                      <a:lnTo>
                        <a:pt x="861773" y="1414360"/>
                      </a:lnTo>
                      <a:lnTo>
                        <a:pt x="0" y="1407782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1" name="任意多边形 40"/>
                <p:cNvSpPr/>
                <p:nvPr/>
              </p:nvSpPr>
              <p:spPr>
                <a:xfrm>
                  <a:off x="2123728" y="2842650"/>
                  <a:ext cx="626428" cy="369629"/>
                </a:xfrm>
                <a:custGeom>
                  <a:avLst/>
                  <a:gdLst>
                    <a:gd name="connsiteX0" fmla="*/ 0 w 1868270"/>
                    <a:gd name="connsiteY0" fmla="*/ 1401203 h 1414360"/>
                    <a:gd name="connsiteX1" fmla="*/ 1591977 w 1868270"/>
                    <a:gd name="connsiteY1" fmla="*/ 0 h 1414360"/>
                    <a:gd name="connsiteX2" fmla="*/ 1868270 w 1868270"/>
                    <a:gd name="connsiteY2" fmla="*/ 6579 h 1414360"/>
                    <a:gd name="connsiteX3" fmla="*/ 855194 w 1868270"/>
                    <a:gd name="connsiteY3" fmla="*/ 1414360 h 1414360"/>
                    <a:gd name="connsiteX4" fmla="*/ 0 w 1868270"/>
                    <a:gd name="connsiteY4" fmla="*/ 1401203 h 14143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68270" h="1414360">
                      <a:moveTo>
                        <a:pt x="0" y="1401203"/>
                      </a:moveTo>
                      <a:lnTo>
                        <a:pt x="1591977" y="0"/>
                      </a:lnTo>
                      <a:lnTo>
                        <a:pt x="1868270" y="6579"/>
                      </a:lnTo>
                      <a:lnTo>
                        <a:pt x="855194" y="1414360"/>
                      </a:lnTo>
                      <a:lnTo>
                        <a:pt x="0" y="1401203"/>
                      </a:lnTo>
                      <a:close/>
                    </a:path>
                  </a:pathLst>
                </a:custGeom>
                <a:grpFill/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</p:grpSp>
      <p:grpSp>
        <p:nvGrpSpPr>
          <p:cNvPr id="53" name="组合 52"/>
          <p:cNvGrpSpPr/>
          <p:nvPr/>
        </p:nvGrpSpPr>
        <p:grpSpPr>
          <a:xfrm>
            <a:off x="3108614" y="1089363"/>
            <a:ext cx="3047562" cy="3047562"/>
            <a:chOff x="3483329" y="1464078"/>
            <a:chExt cx="2298132" cy="2298132"/>
          </a:xfrm>
        </p:grpSpPr>
        <p:sp>
          <p:nvSpPr>
            <p:cNvPr id="51" name="椭圆 50"/>
            <p:cNvSpPr/>
            <p:nvPr/>
          </p:nvSpPr>
          <p:spPr>
            <a:xfrm>
              <a:off x="3572304" y="1553053"/>
              <a:ext cx="2120182" cy="2120182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椭圆 51"/>
            <p:cNvSpPr/>
            <p:nvPr/>
          </p:nvSpPr>
          <p:spPr>
            <a:xfrm>
              <a:off x="3483329" y="1464078"/>
              <a:ext cx="2298132" cy="2298132"/>
            </a:xfrm>
            <a:prstGeom prst="ellipse">
              <a:avLst/>
            </a:prstGeom>
            <a:solidFill>
              <a:schemeClr val="accent1">
                <a:alpha val="46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bg1"/>
                </a:solidFill>
                <a:latin typeface="方正黑体简体" panose="03000509000000000000" pitchFamily="65" charset="-122"/>
                <a:ea typeface="方正黑体简体" panose="03000509000000000000" pitchFamily="65" charset="-122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3346049" y="2204159"/>
            <a:ext cx="2572692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6000" dirty="0">
                <a:latin typeface="Impact" panose="020B0806030902050204" pitchFamily="34" charset="0"/>
                <a:ea typeface="HanWangWCL10" panose="02020500000000000000" pitchFamily="18" charset="-120"/>
              </a:rPr>
              <a:t>THANKS</a:t>
            </a:r>
            <a:endParaRPr lang="zh-CN" altLang="en-US" sz="6000" dirty="0"/>
          </a:p>
        </p:txBody>
      </p:sp>
    </p:spTree>
    <p:extLst>
      <p:ext uri="{BB962C8B-B14F-4D97-AF65-F5344CB8AC3E}">
        <p14:creationId xmlns:p14="http://schemas.microsoft.com/office/powerpoint/2010/main" val="2613665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8" dur="17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67036" y="1163515"/>
            <a:ext cx="6840427" cy="2563441"/>
            <a:chOff x="1367036" y="1163515"/>
            <a:chExt cx="6840427" cy="2563441"/>
          </a:xfrm>
        </p:grpSpPr>
        <p:sp>
          <p:nvSpPr>
            <p:cNvPr id="27" name="任意多边形 26"/>
            <p:cNvSpPr/>
            <p:nvPr>
              <p:custDataLst>
                <p:tags r:id="rId2"/>
              </p:custDataLst>
            </p:nvPr>
          </p:nvSpPr>
          <p:spPr>
            <a:xfrm>
              <a:off x="1367036" y="1518427"/>
              <a:ext cx="1671846" cy="1251443"/>
            </a:xfrm>
            <a:custGeom>
              <a:avLst/>
              <a:gdLst>
                <a:gd name="connsiteX0" fmla="*/ 0 w 1144274"/>
                <a:gd name="connsiteY0" fmla="*/ 0 h 1181102"/>
                <a:gd name="connsiteX1" fmla="*/ 1144274 w 1144274"/>
                <a:gd name="connsiteY1" fmla="*/ 0 h 1181102"/>
                <a:gd name="connsiteX2" fmla="*/ 1144274 w 1144274"/>
                <a:gd name="connsiteY2" fmla="*/ 1 h 1181102"/>
                <a:gd name="connsiteX3" fmla="*/ 306849 w 1144274"/>
                <a:gd name="connsiteY3" fmla="*/ 128588 h 1181102"/>
                <a:gd name="connsiteX4" fmla="*/ 1144274 w 1144274"/>
                <a:gd name="connsiteY4" fmla="*/ 128588 h 1181102"/>
                <a:gd name="connsiteX5" fmla="*/ 1144274 w 1144274"/>
                <a:gd name="connsiteY5" fmla="*/ 129542 h 1181102"/>
                <a:gd name="connsiteX6" fmla="*/ 306846 w 1144274"/>
                <a:gd name="connsiteY6" fmla="*/ 129542 h 1181102"/>
                <a:gd name="connsiteX7" fmla="*/ 417370 w 1144274"/>
                <a:gd name="connsiteY7" fmla="*/ 1181102 h 1181102"/>
                <a:gd name="connsiteX8" fmla="*/ 103333 w 1144274"/>
                <a:gd name="connsiteY8" fmla="*/ 1181102 h 1181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44274" h="1181102">
                  <a:moveTo>
                    <a:pt x="0" y="0"/>
                  </a:moveTo>
                  <a:lnTo>
                    <a:pt x="1144274" y="0"/>
                  </a:lnTo>
                  <a:lnTo>
                    <a:pt x="1144274" y="1"/>
                  </a:lnTo>
                  <a:lnTo>
                    <a:pt x="306849" y="128588"/>
                  </a:lnTo>
                  <a:lnTo>
                    <a:pt x="1144274" y="128588"/>
                  </a:lnTo>
                  <a:lnTo>
                    <a:pt x="1144274" y="129542"/>
                  </a:lnTo>
                  <a:lnTo>
                    <a:pt x="306846" y="129542"/>
                  </a:lnTo>
                  <a:lnTo>
                    <a:pt x="417370" y="1181102"/>
                  </a:lnTo>
                  <a:lnTo>
                    <a:pt x="103333" y="1181102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9" name="任意多边形 18"/>
            <p:cNvSpPr/>
            <p:nvPr>
              <p:custDataLst>
                <p:tags r:id="rId3"/>
              </p:custDataLst>
            </p:nvPr>
          </p:nvSpPr>
          <p:spPr>
            <a:xfrm>
              <a:off x="5522306" y="2056682"/>
              <a:ext cx="2685157" cy="1157249"/>
            </a:xfrm>
            <a:custGeom>
              <a:avLst/>
              <a:gdLst>
                <a:gd name="connsiteX0" fmla="*/ 1462558 w 1838466"/>
                <a:gd name="connsiteY0" fmla="*/ 0 h 1091717"/>
                <a:gd name="connsiteX1" fmla="*/ 1838466 w 1838466"/>
                <a:gd name="connsiteY1" fmla="*/ 1091717 h 1091717"/>
                <a:gd name="connsiteX2" fmla="*/ 0 w 1838466"/>
                <a:gd name="connsiteY2" fmla="*/ 1091717 h 1091717"/>
                <a:gd name="connsiteX3" fmla="*/ 0 w 1838466"/>
                <a:gd name="connsiteY3" fmla="*/ 1091716 h 1091717"/>
                <a:gd name="connsiteX4" fmla="*/ 1445521 w 1838466"/>
                <a:gd name="connsiteY4" fmla="*/ 931697 h 1091717"/>
                <a:gd name="connsiteX5" fmla="*/ 1445531 w 1838466"/>
                <a:gd name="connsiteY5" fmla="*/ 931697 h 1091717"/>
                <a:gd name="connsiteX6" fmla="*/ 1154068 w 1838466"/>
                <a:gd name="connsiteY6" fmla="*/ 34664 h 1091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38466" h="1091717">
                  <a:moveTo>
                    <a:pt x="1462558" y="0"/>
                  </a:moveTo>
                  <a:lnTo>
                    <a:pt x="1838466" y="1091717"/>
                  </a:lnTo>
                  <a:lnTo>
                    <a:pt x="0" y="1091717"/>
                  </a:lnTo>
                  <a:lnTo>
                    <a:pt x="0" y="1091716"/>
                  </a:lnTo>
                  <a:lnTo>
                    <a:pt x="1445521" y="931697"/>
                  </a:lnTo>
                  <a:lnTo>
                    <a:pt x="1445531" y="931697"/>
                  </a:lnTo>
                  <a:lnTo>
                    <a:pt x="1154068" y="34664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6" name="任意多边形 5"/>
            <p:cNvSpPr/>
            <p:nvPr>
              <p:custDataLst>
                <p:tags r:id="rId4"/>
              </p:custDataLst>
            </p:nvPr>
          </p:nvSpPr>
          <p:spPr>
            <a:xfrm>
              <a:off x="1814560" y="1654674"/>
              <a:ext cx="5817842" cy="1389371"/>
            </a:xfrm>
            <a:custGeom>
              <a:avLst/>
              <a:gdLst>
                <a:gd name="connsiteX0" fmla="*/ 0 w 3982993"/>
                <a:gd name="connsiteY0" fmla="*/ 0 h 1310640"/>
                <a:gd name="connsiteX1" fmla="*/ 3557141 w 3982993"/>
                <a:gd name="connsiteY1" fmla="*/ 0 h 1310640"/>
                <a:gd name="connsiteX2" fmla="*/ 3982993 w 3982993"/>
                <a:gd name="connsiteY2" fmla="*/ 1310640 h 1310640"/>
                <a:gd name="connsiteX3" fmla="*/ 137754 w 3982993"/>
                <a:gd name="connsiteY3" fmla="*/ 1310640 h 1310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2993" h="1310640">
                  <a:moveTo>
                    <a:pt x="0" y="0"/>
                  </a:moveTo>
                  <a:lnTo>
                    <a:pt x="3557141" y="0"/>
                  </a:lnTo>
                  <a:lnTo>
                    <a:pt x="3982993" y="1310640"/>
                  </a:lnTo>
                  <a:lnTo>
                    <a:pt x="137754" y="131064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75000"/>
                  </a:schemeClr>
                </a:gs>
                <a:gs pos="100000">
                  <a:schemeClr val="accent1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252000" anchor="ctr">
              <a:norm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800" b="1" dirty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项目成果展示</a:t>
              </a:r>
            </a:p>
          </p:txBody>
        </p:sp>
        <p:sp>
          <p:nvSpPr>
            <p:cNvPr id="7" name="直角三角形 6"/>
            <p:cNvSpPr/>
            <p:nvPr>
              <p:custDataLst>
                <p:tags r:id="rId5"/>
              </p:custDataLst>
            </p:nvPr>
          </p:nvSpPr>
          <p:spPr>
            <a:xfrm rot="16200000">
              <a:off x="2358598" y="974391"/>
              <a:ext cx="136245" cy="1224320"/>
            </a:xfrm>
            <a:prstGeom prst="rtTriangl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8" name="直角三角形 7"/>
            <p:cNvSpPr/>
            <p:nvPr>
              <p:custDataLst>
                <p:tags r:id="rId6"/>
              </p:custDataLst>
            </p:nvPr>
          </p:nvSpPr>
          <p:spPr>
            <a:xfrm rot="16200000" flipH="1" flipV="1">
              <a:off x="6492410" y="2073939"/>
              <a:ext cx="169888" cy="2110098"/>
            </a:xfrm>
            <a:prstGeom prst="rtTriangl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4" name="任意多边形 23"/>
            <p:cNvSpPr/>
            <p:nvPr>
              <p:custDataLst>
                <p:tags r:id="rId7"/>
              </p:custDataLst>
            </p:nvPr>
          </p:nvSpPr>
          <p:spPr>
            <a:xfrm>
              <a:off x="1367036" y="1163515"/>
              <a:ext cx="1217363" cy="354912"/>
            </a:xfrm>
            <a:custGeom>
              <a:avLst/>
              <a:gdLst>
                <a:gd name="connsiteX0" fmla="*/ 833801 w 833801"/>
                <a:gd name="connsiteY0" fmla="*/ 0 h 335236"/>
                <a:gd name="connsiteX1" fmla="*/ 498565 w 833801"/>
                <a:gd name="connsiteY1" fmla="*/ 335236 h 335236"/>
                <a:gd name="connsiteX2" fmla="*/ 0 w 833801"/>
                <a:gd name="connsiteY2" fmla="*/ 335236 h 335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33801" h="335236">
                  <a:moveTo>
                    <a:pt x="833801" y="0"/>
                  </a:moveTo>
                  <a:lnTo>
                    <a:pt x="498565" y="335236"/>
                  </a:lnTo>
                  <a:lnTo>
                    <a:pt x="0" y="335236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75000"/>
                  </a:schemeClr>
                </a:gs>
                <a:gs pos="100000">
                  <a:schemeClr val="accent1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1" name="任意多边形 30"/>
            <p:cNvSpPr/>
            <p:nvPr>
              <p:custDataLst>
                <p:tags r:id="rId8"/>
              </p:custDataLst>
            </p:nvPr>
          </p:nvSpPr>
          <p:spPr>
            <a:xfrm>
              <a:off x="6454457" y="3213932"/>
              <a:ext cx="1753004" cy="513024"/>
            </a:xfrm>
            <a:custGeom>
              <a:avLst/>
              <a:gdLst>
                <a:gd name="connsiteX0" fmla="*/ 667403 w 1200162"/>
                <a:gd name="connsiteY0" fmla="*/ 0 h 484897"/>
                <a:gd name="connsiteX1" fmla="*/ 1200162 w 1200162"/>
                <a:gd name="connsiteY1" fmla="*/ 0 h 484897"/>
                <a:gd name="connsiteX2" fmla="*/ 0 w 1200162"/>
                <a:gd name="connsiteY2" fmla="*/ 484897 h 484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00162" h="484897">
                  <a:moveTo>
                    <a:pt x="667403" y="0"/>
                  </a:moveTo>
                  <a:lnTo>
                    <a:pt x="1200162" y="0"/>
                  </a:lnTo>
                  <a:lnTo>
                    <a:pt x="0" y="484897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75000"/>
                  </a:schemeClr>
                </a:gs>
                <a:gs pos="100000">
                  <a:schemeClr val="accent1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cxnSp>
          <p:nvCxnSpPr>
            <p:cNvPr id="33" name="直接连接符 32"/>
            <p:cNvCxnSpPr/>
            <p:nvPr>
              <p:custDataLst>
                <p:tags r:id="rId9"/>
              </p:custDataLst>
            </p:nvPr>
          </p:nvCxnSpPr>
          <p:spPr>
            <a:xfrm>
              <a:off x="2229624" y="2026406"/>
              <a:ext cx="4785980" cy="0"/>
            </a:xfrm>
            <a:prstGeom prst="line">
              <a:avLst/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>
              <p:custDataLst>
                <p:tags r:id="rId10"/>
              </p:custDataLst>
            </p:nvPr>
          </p:nvCxnSpPr>
          <p:spPr>
            <a:xfrm>
              <a:off x="2229624" y="2635307"/>
              <a:ext cx="4785980" cy="0"/>
            </a:xfrm>
            <a:prstGeom prst="line">
              <a:avLst/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2235787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14:gallery dir="l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开场动画">
            <a:hlinkClick r:id="" action="ppaction://media"/>
            <a:extLst>
              <a:ext uri="{FF2B5EF4-FFF2-40B4-BE49-F238E27FC236}">
                <a16:creationId xmlns:a16="http://schemas.microsoft.com/office/drawing/2014/main" id="{C5046F5D-9D61-4313-B987-CC64A6726F6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 rot="16200000">
            <a:off x="1225727" y="1525535"/>
            <a:ext cx="6080224" cy="3420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010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71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游戏展示">
            <a:hlinkClick r:id="" action="ppaction://media"/>
            <a:extLst>
              <a:ext uri="{FF2B5EF4-FFF2-40B4-BE49-F238E27FC236}">
                <a16:creationId xmlns:a16="http://schemas.microsoft.com/office/drawing/2014/main" id="{785B2D9F-23EA-454F-81A4-8A9FF21571EC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3822" end="1110.6666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14675" y="0"/>
            <a:ext cx="291465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39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67036" y="1163515"/>
            <a:ext cx="6840427" cy="2563441"/>
            <a:chOff x="1367036" y="1163515"/>
            <a:chExt cx="6840427" cy="2563441"/>
          </a:xfrm>
        </p:grpSpPr>
        <p:sp>
          <p:nvSpPr>
            <p:cNvPr id="27" name="任意多边形 26"/>
            <p:cNvSpPr/>
            <p:nvPr>
              <p:custDataLst>
                <p:tags r:id="rId2"/>
              </p:custDataLst>
            </p:nvPr>
          </p:nvSpPr>
          <p:spPr>
            <a:xfrm>
              <a:off x="1367036" y="1518427"/>
              <a:ext cx="1671846" cy="1251443"/>
            </a:xfrm>
            <a:custGeom>
              <a:avLst/>
              <a:gdLst>
                <a:gd name="connsiteX0" fmla="*/ 0 w 1144274"/>
                <a:gd name="connsiteY0" fmla="*/ 0 h 1181102"/>
                <a:gd name="connsiteX1" fmla="*/ 1144274 w 1144274"/>
                <a:gd name="connsiteY1" fmla="*/ 0 h 1181102"/>
                <a:gd name="connsiteX2" fmla="*/ 1144274 w 1144274"/>
                <a:gd name="connsiteY2" fmla="*/ 1 h 1181102"/>
                <a:gd name="connsiteX3" fmla="*/ 306849 w 1144274"/>
                <a:gd name="connsiteY3" fmla="*/ 128588 h 1181102"/>
                <a:gd name="connsiteX4" fmla="*/ 1144274 w 1144274"/>
                <a:gd name="connsiteY4" fmla="*/ 128588 h 1181102"/>
                <a:gd name="connsiteX5" fmla="*/ 1144274 w 1144274"/>
                <a:gd name="connsiteY5" fmla="*/ 129542 h 1181102"/>
                <a:gd name="connsiteX6" fmla="*/ 306846 w 1144274"/>
                <a:gd name="connsiteY6" fmla="*/ 129542 h 1181102"/>
                <a:gd name="connsiteX7" fmla="*/ 417370 w 1144274"/>
                <a:gd name="connsiteY7" fmla="*/ 1181102 h 1181102"/>
                <a:gd name="connsiteX8" fmla="*/ 103333 w 1144274"/>
                <a:gd name="connsiteY8" fmla="*/ 1181102 h 1181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44274" h="1181102">
                  <a:moveTo>
                    <a:pt x="0" y="0"/>
                  </a:moveTo>
                  <a:lnTo>
                    <a:pt x="1144274" y="0"/>
                  </a:lnTo>
                  <a:lnTo>
                    <a:pt x="1144274" y="1"/>
                  </a:lnTo>
                  <a:lnTo>
                    <a:pt x="306849" y="128588"/>
                  </a:lnTo>
                  <a:lnTo>
                    <a:pt x="1144274" y="128588"/>
                  </a:lnTo>
                  <a:lnTo>
                    <a:pt x="1144274" y="129542"/>
                  </a:lnTo>
                  <a:lnTo>
                    <a:pt x="306846" y="129542"/>
                  </a:lnTo>
                  <a:lnTo>
                    <a:pt x="417370" y="1181102"/>
                  </a:lnTo>
                  <a:lnTo>
                    <a:pt x="103333" y="1181102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9" name="任意多边形 18"/>
            <p:cNvSpPr/>
            <p:nvPr>
              <p:custDataLst>
                <p:tags r:id="rId3"/>
              </p:custDataLst>
            </p:nvPr>
          </p:nvSpPr>
          <p:spPr>
            <a:xfrm>
              <a:off x="5522306" y="2056682"/>
              <a:ext cx="2685157" cy="1157249"/>
            </a:xfrm>
            <a:custGeom>
              <a:avLst/>
              <a:gdLst>
                <a:gd name="connsiteX0" fmla="*/ 1462558 w 1838466"/>
                <a:gd name="connsiteY0" fmla="*/ 0 h 1091717"/>
                <a:gd name="connsiteX1" fmla="*/ 1838466 w 1838466"/>
                <a:gd name="connsiteY1" fmla="*/ 1091717 h 1091717"/>
                <a:gd name="connsiteX2" fmla="*/ 0 w 1838466"/>
                <a:gd name="connsiteY2" fmla="*/ 1091717 h 1091717"/>
                <a:gd name="connsiteX3" fmla="*/ 0 w 1838466"/>
                <a:gd name="connsiteY3" fmla="*/ 1091716 h 1091717"/>
                <a:gd name="connsiteX4" fmla="*/ 1445521 w 1838466"/>
                <a:gd name="connsiteY4" fmla="*/ 931697 h 1091717"/>
                <a:gd name="connsiteX5" fmla="*/ 1445531 w 1838466"/>
                <a:gd name="connsiteY5" fmla="*/ 931697 h 1091717"/>
                <a:gd name="connsiteX6" fmla="*/ 1154068 w 1838466"/>
                <a:gd name="connsiteY6" fmla="*/ 34664 h 1091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38466" h="1091717">
                  <a:moveTo>
                    <a:pt x="1462558" y="0"/>
                  </a:moveTo>
                  <a:lnTo>
                    <a:pt x="1838466" y="1091717"/>
                  </a:lnTo>
                  <a:lnTo>
                    <a:pt x="0" y="1091717"/>
                  </a:lnTo>
                  <a:lnTo>
                    <a:pt x="0" y="1091716"/>
                  </a:lnTo>
                  <a:lnTo>
                    <a:pt x="1445521" y="931697"/>
                  </a:lnTo>
                  <a:lnTo>
                    <a:pt x="1445531" y="931697"/>
                  </a:lnTo>
                  <a:lnTo>
                    <a:pt x="1154068" y="34664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6" name="任意多边形 5"/>
            <p:cNvSpPr/>
            <p:nvPr>
              <p:custDataLst>
                <p:tags r:id="rId4"/>
              </p:custDataLst>
            </p:nvPr>
          </p:nvSpPr>
          <p:spPr>
            <a:xfrm>
              <a:off x="1814560" y="1654674"/>
              <a:ext cx="5817842" cy="1389371"/>
            </a:xfrm>
            <a:custGeom>
              <a:avLst/>
              <a:gdLst>
                <a:gd name="connsiteX0" fmla="*/ 0 w 3982993"/>
                <a:gd name="connsiteY0" fmla="*/ 0 h 1310640"/>
                <a:gd name="connsiteX1" fmla="*/ 3557141 w 3982993"/>
                <a:gd name="connsiteY1" fmla="*/ 0 h 1310640"/>
                <a:gd name="connsiteX2" fmla="*/ 3982993 w 3982993"/>
                <a:gd name="connsiteY2" fmla="*/ 1310640 h 1310640"/>
                <a:gd name="connsiteX3" fmla="*/ 137754 w 3982993"/>
                <a:gd name="connsiteY3" fmla="*/ 1310640 h 1310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2993" h="1310640">
                  <a:moveTo>
                    <a:pt x="0" y="0"/>
                  </a:moveTo>
                  <a:lnTo>
                    <a:pt x="3557141" y="0"/>
                  </a:lnTo>
                  <a:lnTo>
                    <a:pt x="3982993" y="1310640"/>
                  </a:lnTo>
                  <a:lnTo>
                    <a:pt x="137754" y="131064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75000"/>
                  </a:schemeClr>
                </a:gs>
                <a:gs pos="100000">
                  <a:schemeClr val="accent1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252000" anchor="ctr">
              <a:norm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800" b="1" dirty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优势介绍</a:t>
              </a:r>
            </a:p>
          </p:txBody>
        </p:sp>
        <p:sp>
          <p:nvSpPr>
            <p:cNvPr id="7" name="直角三角形 6"/>
            <p:cNvSpPr/>
            <p:nvPr>
              <p:custDataLst>
                <p:tags r:id="rId5"/>
              </p:custDataLst>
            </p:nvPr>
          </p:nvSpPr>
          <p:spPr>
            <a:xfrm rot="16200000">
              <a:off x="2358598" y="974391"/>
              <a:ext cx="136245" cy="1224320"/>
            </a:xfrm>
            <a:prstGeom prst="rtTriangl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8" name="直角三角形 7"/>
            <p:cNvSpPr/>
            <p:nvPr>
              <p:custDataLst>
                <p:tags r:id="rId6"/>
              </p:custDataLst>
            </p:nvPr>
          </p:nvSpPr>
          <p:spPr>
            <a:xfrm rot="16200000" flipH="1" flipV="1">
              <a:off x="6492410" y="2073939"/>
              <a:ext cx="169888" cy="2110098"/>
            </a:xfrm>
            <a:prstGeom prst="rtTriangl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4" name="任意多边形 23"/>
            <p:cNvSpPr/>
            <p:nvPr>
              <p:custDataLst>
                <p:tags r:id="rId7"/>
              </p:custDataLst>
            </p:nvPr>
          </p:nvSpPr>
          <p:spPr>
            <a:xfrm>
              <a:off x="1367036" y="1163515"/>
              <a:ext cx="1217363" cy="354912"/>
            </a:xfrm>
            <a:custGeom>
              <a:avLst/>
              <a:gdLst>
                <a:gd name="connsiteX0" fmla="*/ 833801 w 833801"/>
                <a:gd name="connsiteY0" fmla="*/ 0 h 335236"/>
                <a:gd name="connsiteX1" fmla="*/ 498565 w 833801"/>
                <a:gd name="connsiteY1" fmla="*/ 335236 h 335236"/>
                <a:gd name="connsiteX2" fmla="*/ 0 w 833801"/>
                <a:gd name="connsiteY2" fmla="*/ 335236 h 335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33801" h="335236">
                  <a:moveTo>
                    <a:pt x="833801" y="0"/>
                  </a:moveTo>
                  <a:lnTo>
                    <a:pt x="498565" y="335236"/>
                  </a:lnTo>
                  <a:lnTo>
                    <a:pt x="0" y="335236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75000"/>
                  </a:schemeClr>
                </a:gs>
                <a:gs pos="100000">
                  <a:schemeClr val="accent1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1" name="任意多边形 30"/>
            <p:cNvSpPr/>
            <p:nvPr>
              <p:custDataLst>
                <p:tags r:id="rId8"/>
              </p:custDataLst>
            </p:nvPr>
          </p:nvSpPr>
          <p:spPr>
            <a:xfrm>
              <a:off x="6454457" y="3213932"/>
              <a:ext cx="1753004" cy="513024"/>
            </a:xfrm>
            <a:custGeom>
              <a:avLst/>
              <a:gdLst>
                <a:gd name="connsiteX0" fmla="*/ 667403 w 1200162"/>
                <a:gd name="connsiteY0" fmla="*/ 0 h 484897"/>
                <a:gd name="connsiteX1" fmla="*/ 1200162 w 1200162"/>
                <a:gd name="connsiteY1" fmla="*/ 0 h 484897"/>
                <a:gd name="connsiteX2" fmla="*/ 0 w 1200162"/>
                <a:gd name="connsiteY2" fmla="*/ 484897 h 484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00162" h="484897">
                  <a:moveTo>
                    <a:pt x="667403" y="0"/>
                  </a:moveTo>
                  <a:lnTo>
                    <a:pt x="1200162" y="0"/>
                  </a:lnTo>
                  <a:lnTo>
                    <a:pt x="0" y="484897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75000"/>
                  </a:schemeClr>
                </a:gs>
                <a:gs pos="100000">
                  <a:schemeClr val="accent1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cxnSp>
          <p:nvCxnSpPr>
            <p:cNvPr id="33" name="直接连接符 32"/>
            <p:cNvCxnSpPr/>
            <p:nvPr>
              <p:custDataLst>
                <p:tags r:id="rId9"/>
              </p:custDataLst>
            </p:nvPr>
          </p:nvCxnSpPr>
          <p:spPr>
            <a:xfrm>
              <a:off x="2229624" y="2026406"/>
              <a:ext cx="4785980" cy="0"/>
            </a:xfrm>
            <a:prstGeom prst="line">
              <a:avLst/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>
              <p:custDataLst>
                <p:tags r:id="rId10"/>
              </p:custDataLst>
            </p:nvPr>
          </p:nvCxnSpPr>
          <p:spPr>
            <a:xfrm>
              <a:off x="2229624" y="2635307"/>
              <a:ext cx="4785980" cy="0"/>
            </a:xfrm>
            <a:prstGeom prst="line">
              <a:avLst/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3304469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14:gallery dir="l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622155" y="1267899"/>
            <a:ext cx="676947" cy="67694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4622155" y="3847870"/>
            <a:ext cx="676947" cy="67694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梯形 2"/>
          <p:cNvSpPr/>
          <p:nvPr/>
        </p:nvSpPr>
        <p:spPr>
          <a:xfrm rot="16200000">
            <a:off x="5264304" y="940854"/>
            <a:ext cx="4193018" cy="3566379"/>
          </a:xfrm>
          <a:prstGeom prst="trapezoid">
            <a:avLst>
              <a:gd name="adj" fmla="val 14046"/>
            </a:avLst>
          </a:prstGeom>
          <a:gradFill>
            <a:gsLst>
              <a:gs pos="0">
                <a:schemeClr val="tx2"/>
              </a:gs>
              <a:gs pos="50000">
                <a:schemeClr val="tx2">
                  <a:alpha val="32000"/>
                </a:schemeClr>
              </a:gs>
              <a:gs pos="100000">
                <a:schemeClr val="tx2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5" name="组合 14"/>
          <p:cNvGrpSpPr/>
          <p:nvPr/>
        </p:nvGrpSpPr>
        <p:grpSpPr>
          <a:xfrm>
            <a:off x="2267744" y="1186500"/>
            <a:ext cx="2236510" cy="809186"/>
            <a:chOff x="2582143" y="954938"/>
            <a:chExt cx="2236510" cy="809186"/>
          </a:xfrm>
        </p:grpSpPr>
        <p:sp>
          <p:nvSpPr>
            <p:cNvPr id="7" name="TextBox 6"/>
            <p:cNvSpPr txBox="1"/>
            <p:nvPr/>
          </p:nvSpPr>
          <p:spPr>
            <a:xfrm>
              <a:off x="3694238" y="954938"/>
              <a:ext cx="110799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accent1"/>
                  </a:solidFill>
                  <a:latin typeface="方正黑体简体" panose="03000509000000000000" pitchFamily="65" charset="-122"/>
                  <a:ea typeface="方正黑体简体" panose="03000509000000000000" pitchFamily="65" charset="-122"/>
                </a:rPr>
                <a:t>游戏性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582143" y="1364014"/>
              <a:ext cx="2236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>
                  <a:solidFill>
                    <a:schemeClr val="bg1"/>
                  </a:solidFill>
                  <a:latin typeface="方正黑体简体" panose="03000509000000000000" pitchFamily="65" charset="-122"/>
                  <a:ea typeface="方正黑体简体" panose="03000509000000000000" pitchFamily="65" charset="-122"/>
                </a:rPr>
                <a:t>游戏的创意和趣味</a:t>
              </a: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451485" y="3768049"/>
            <a:ext cx="4031873" cy="836803"/>
            <a:chOff x="506607" y="933595"/>
            <a:chExt cx="4031873" cy="836803"/>
          </a:xfrm>
        </p:grpSpPr>
        <p:sp>
          <p:nvSpPr>
            <p:cNvPr id="17" name="TextBox 16"/>
            <p:cNvSpPr txBox="1"/>
            <p:nvPr/>
          </p:nvSpPr>
          <p:spPr>
            <a:xfrm>
              <a:off x="3388393" y="933595"/>
              <a:ext cx="110799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accent1"/>
                  </a:solidFill>
                  <a:latin typeface="方正黑体简体" panose="03000509000000000000" pitchFamily="65" charset="-122"/>
                  <a:ea typeface="方正黑体简体" panose="03000509000000000000" pitchFamily="65" charset="-122"/>
                </a:rPr>
                <a:t>技术性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06607" y="1370288"/>
              <a:ext cx="403187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>
                  <a:solidFill>
                    <a:schemeClr val="bg1"/>
                  </a:solidFill>
                  <a:latin typeface="方正黑体简体" panose="03000509000000000000" pitchFamily="65" charset="-122"/>
                  <a:ea typeface="方正黑体简体" panose="03000509000000000000" pitchFamily="65" charset="-122"/>
                </a:rPr>
                <a:t>构思算法突破为游戏提供上升空间</a:t>
              </a:r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4740055" y="1317016"/>
            <a:ext cx="4411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latin typeface="方正综艺简体" panose="03000509000000000000" pitchFamily="65" charset="-122"/>
                <a:ea typeface="方正综艺简体" panose="03000509000000000000" pitchFamily="65" charset="-122"/>
              </a:rPr>
              <a:t>1</a:t>
            </a:r>
            <a:endParaRPr lang="zh-CN" altLang="en-US" sz="3600" dirty="0">
              <a:latin typeface="方正综艺简体" panose="03000509000000000000" pitchFamily="65" charset="-122"/>
              <a:ea typeface="方正综艺简体" panose="03000509000000000000" pitchFamily="65" charset="-122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740055" y="3875601"/>
            <a:ext cx="4555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latin typeface="方正综艺简体" panose="03000509000000000000" pitchFamily="65" charset="-122"/>
                <a:ea typeface="方正综艺简体" panose="03000509000000000000" pitchFamily="65" charset="-122"/>
              </a:rPr>
              <a:t>4</a:t>
            </a:r>
            <a:endParaRPr lang="zh-CN" altLang="en-US" sz="3600" dirty="0">
              <a:latin typeface="方正综艺简体" panose="03000509000000000000" pitchFamily="65" charset="-122"/>
              <a:ea typeface="方正综艺简体" panose="03000509000000000000" pitchFamily="65" charset="-122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084168" y="1995686"/>
            <a:ext cx="2151550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4800" dirty="0">
                <a:solidFill>
                  <a:schemeClr val="accent1"/>
                </a:solidFill>
                <a:latin typeface="方正黑体简体" panose="03000509000000000000" pitchFamily="65" charset="-122"/>
                <a:ea typeface="方正黑体简体" panose="03000509000000000000" pitchFamily="65" charset="-122"/>
              </a:rPr>
              <a:t>目录</a:t>
            </a:r>
            <a:endParaRPr lang="en-US" altLang="zh-CN" sz="3600" dirty="0">
              <a:solidFill>
                <a:schemeClr val="accent1"/>
              </a:solidFill>
              <a:latin typeface="方正黑体简体" panose="03000509000000000000" pitchFamily="65" charset="-122"/>
              <a:ea typeface="方正黑体简体" panose="03000509000000000000" pitchFamily="65" charset="-122"/>
            </a:endParaRPr>
          </a:p>
          <a:p>
            <a:pPr algn="r"/>
            <a:r>
              <a:rPr lang="en-US" altLang="zh-CN" sz="2800" dirty="0">
                <a:solidFill>
                  <a:schemeClr val="accent1"/>
                </a:solidFill>
                <a:latin typeface="方正黑体简体" panose="03000509000000000000" pitchFamily="65" charset="-122"/>
                <a:ea typeface="方正黑体简体" panose="03000509000000000000" pitchFamily="65" charset="-122"/>
              </a:rPr>
              <a:t>CONTENTS</a:t>
            </a:r>
            <a:endParaRPr lang="zh-CN" altLang="en-US" dirty="0">
              <a:solidFill>
                <a:schemeClr val="accent1"/>
              </a:solidFill>
              <a:latin typeface="方正黑体简体" panose="03000509000000000000" pitchFamily="65" charset="-122"/>
              <a:ea typeface="方正黑体简体" panose="03000509000000000000" pitchFamily="65" charset="-122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3F8F08A5-61AF-4648-A68E-044A76FA43AD}"/>
              </a:ext>
            </a:extLst>
          </p:cNvPr>
          <p:cNvSpPr/>
          <p:nvPr/>
        </p:nvSpPr>
        <p:spPr>
          <a:xfrm>
            <a:off x="4622155" y="2889911"/>
            <a:ext cx="676947" cy="67694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F3224E42-B428-491E-9AEE-A2C8713F503A}"/>
              </a:ext>
            </a:extLst>
          </p:cNvPr>
          <p:cNvGrpSpPr/>
          <p:nvPr/>
        </p:nvGrpSpPr>
        <p:grpSpPr>
          <a:xfrm>
            <a:off x="252665" y="2810090"/>
            <a:ext cx="4288353" cy="839076"/>
            <a:chOff x="307787" y="933595"/>
            <a:chExt cx="4288353" cy="839076"/>
          </a:xfrm>
        </p:grpSpPr>
        <p:sp>
          <p:nvSpPr>
            <p:cNvPr id="20" name="TextBox 16">
              <a:extLst>
                <a:ext uri="{FF2B5EF4-FFF2-40B4-BE49-F238E27FC236}">
                  <a16:creationId xmlns:a16="http://schemas.microsoft.com/office/drawing/2014/main" id="{02E77BFB-E03E-453F-8CFB-27EABA7DD08D}"/>
                </a:ext>
              </a:extLst>
            </p:cNvPr>
            <p:cNvSpPr txBox="1"/>
            <p:nvPr/>
          </p:nvSpPr>
          <p:spPr>
            <a:xfrm>
              <a:off x="3388393" y="933595"/>
              <a:ext cx="110799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accent1"/>
                  </a:solidFill>
                  <a:latin typeface="方正黑体简体" panose="03000509000000000000" pitchFamily="65" charset="-122"/>
                  <a:ea typeface="方正黑体简体" panose="03000509000000000000" pitchFamily="65" charset="-122"/>
                </a:rPr>
                <a:t>益智性</a:t>
              </a:r>
            </a:p>
          </p:txBody>
        </p:sp>
        <p:sp>
          <p:nvSpPr>
            <p:cNvPr id="21" name="TextBox 17">
              <a:extLst>
                <a:ext uri="{FF2B5EF4-FFF2-40B4-BE49-F238E27FC236}">
                  <a16:creationId xmlns:a16="http://schemas.microsoft.com/office/drawing/2014/main" id="{54F1A2B9-A896-4E99-9CEF-BEA4C8D0D223}"/>
                </a:ext>
              </a:extLst>
            </p:cNvPr>
            <p:cNvSpPr txBox="1"/>
            <p:nvPr/>
          </p:nvSpPr>
          <p:spPr>
            <a:xfrm>
              <a:off x="307787" y="1372561"/>
              <a:ext cx="428835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>
                  <a:solidFill>
                    <a:schemeClr val="bg1"/>
                  </a:solidFill>
                  <a:latin typeface="方正黑体简体" panose="03000509000000000000" pitchFamily="65" charset="-122"/>
                  <a:ea typeface="方正黑体简体" panose="03000509000000000000" pitchFamily="65" charset="-122"/>
                </a:rPr>
                <a:t>物理知识的学习与玩家专注力的培养</a:t>
              </a:r>
            </a:p>
          </p:txBody>
        </p:sp>
      </p:grpSp>
      <p:sp>
        <p:nvSpPr>
          <p:cNvPr id="22" name="TextBox 25">
            <a:extLst>
              <a:ext uri="{FF2B5EF4-FFF2-40B4-BE49-F238E27FC236}">
                <a16:creationId xmlns:a16="http://schemas.microsoft.com/office/drawing/2014/main" id="{D69F765E-D3C8-4101-9FFA-3F64455BE8AB}"/>
              </a:ext>
            </a:extLst>
          </p:cNvPr>
          <p:cNvSpPr txBox="1"/>
          <p:nvPr/>
        </p:nvSpPr>
        <p:spPr>
          <a:xfrm>
            <a:off x="4740055" y="2908412"/>
            <a:ext cx="4555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latin typeface="方正综艺简体" panose="03000509000000000000" pitchFamily="65" charset="-122"/>
                <a:ea typeface="方正综艺简体" panose="03000509000000000000" pitchFamily="65" charset="-122"/>
              </a:rPr>
              <a:t>3</a:t>
            </a:r>
            <a:endParaRPr lang="zh-CN" altLang="en-US" sz="3600" dirty="0">
              <a:latin typeface="方正综艺简体" panose="03000509000000000000" pitchFamily="65" charset="-122"/>
              <a:ea typeface="方正综艺简体" panose="03000509000000000000" pitchFamily="65" charset="-122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5184DA7E-FE72-4D62-9B76-1FB40945F018}"/>
              </a:ext>
            </a:extLst>
          </p:cNvPr>
          <p:cNvSpPr/>
          <p:nvPr/>
        </p:nvSpPr>
        <p:spPr>
          <a:xfrm>
            <a:off x="4622155" y="2110472"/>
            <a:ext cx="676947" cy="67694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FCBFDB71-4891-4E64-AC06-20FB32EF7468}"/>
              </a:ext>
            </a:extLst>
          </p:cNvPr>
          <p:cNvGrpSpPr/>
          <p:nvPr/>
        </p:nvGrpSpPr>
        <p:grpSpPr>
          <a:xfrm>
            <a:off x="463259" y="2030651"/>
            <a:ext cx="4158895" cy="811024"/>
            <a:chOff x="518381" y="933595"/>
            <a:chExt cx="4158895" cy="811024"/>
          </a:xfrm>
        </p:grpSpPr>
        <p:sp>
          <p:nvSpPr>
            <p:cNvPr id="27" name="TextBox 16">
              <a:extLst>
                <a:ext uri="{FF2B5EF4-FFF2-40B4-BE49-F238E27FC236}">
                  <a16:creationId xmlns:a16="http://schemas.microsoft.com/office/drawing/2014/main" id="{11DD6B89-3B22-401D-A19B-B4E4760A348D}"/>
                </a:ext>
              </a:extLst>
            </p:cNvPr>
            <p:cNvSpPr txBox="1"/>
            <p:nvPr/>
          </p:nvSpPr>
          <p:spPr>
            <a:xfrm>
              <a:off x="3388393" y="933595"/>
              <a:ext cx="110799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accent1"/>
                  </a:solidFill>
                  <a:latin typeface="方正黑体简体" panose="03000509000000000000" pitchFamily="65" charset="-122"/>
                  <a:ea typeface="方正黑体简体" panose="03000509000000000000" pitchFamily="65" charset="-122"/>
                </a:rPr>
                <a:t>文化性</a:t>
              </a:r>
            </a:p>
          </p:txBody>
        </p:sp>
        <p:sp>
          <p:nvSpPr>
            <p:cNvPr id="28" name="TextBox 17">
              <a:extLst>
                <a:ext uri="{FF2B5EF4-FFF2-40B4-BE49-F238E27FC236}">
                  <a16:creationId xmlns:a16="http://schemas.microsoft.com/office/drawing/2014/main" id="{8AC9F831-309D-410E-94B9-433BB4C10B6C}"/>
                </a:ext>
              </a:extLst>
            </p:cNvPr>
            <p:cNvSpPr txBox="1"/>
            <p:nvPr/>
          </p:nvSpPr>
          <p:spPr>
            <a:xfrm>
              <a:off x="518381" y="1344509"/>
              <a:ext cx="415889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>
                  <a:solidFill>
                    <a:schemeClr val="bg1"/>
                  </a:solidFill>
                  <a:latin typeface="方正黑体简体" panose="03000509000000000000" pitchFamily="65" charset="-122"/>
                  <a:ea typeface="方正黑体简体" panose="03000509000000000000" pitchFamily="65" charset="-122"/>
                </a:rPr>
                <a:t>游戏风格设计与中国传统文化结合</a:t>
              </a:r>
            </a:p>
          </p:txBody>
        </p:sp>
      </p:grpSp>
      <p:sp>
        <p:nvSpPr>
          <p:cNvPr id="30" name="TextBox 25">
            <a:extLst>
              <a:ext uri="{FF2B5EF4-FFF2-40B4-BE49-F238E27FC236}">
                <a16:creationId xmlns:a16="http://schemas.microsoft.com/office/drawing/2014/main" id="{493726C1-3797-4DE4-B9A6-1496017EC98C}"/>
              </a:ext>
            </a:extLst>
          </p:cNvPr>
          <p:cNvSpPr txBox="1"/>
          <p:nvPr/>
        </p:nvSpPr>
        <p:spPr>
          <a:xfrm>
            <a:off x="4740055" y="2138203"/>
            <a:ext cx="4411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latin typeface="方正综艺简体" panose="03000509000000000000" pitchFamily="65" charset="-122"/>
                <a:ea typeface="方正综艺简体" panose="03000509000000000000" pitchFamily="65" charset="-122"/>
              </a:rPr>
              <a:t>2</a:t>
            </a:r>
            <a:endParaRPr lang="zh-CN" altLang="en-US" sz="3600" dirty="0">
              <a:latin typeface="方正综艺简体" panose="03000509000000000000" pitchFamily="65" charset="-122"/>
              <a:ea typeface="方正综艺简体" panose="03000509000000000000" pitchFamily="65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16677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9000">
        <p14:gallery dir="l"/>
      </p:transition>
    </mc:Choice>
    <mc:Fallback xmlns="">
      <p:transition spd="slow" advTm="9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9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400"/>
                            </p:stCondLst>
                            <p:childTnLst>
                              <p:par>
                                <p:cTn id="13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9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4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900"/>
                            </p:stCondLst>
                            <p:childTnLst>
                              <p:par>
                                <p:cTn id="27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4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900"/>
                            </p:stCondLst>
                            <p:childTnLst>
                              <p:par>
                                <p:cTn id="40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4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900"/>
                            </p:stCondLst>
                            <p:childTnLst>
                              <p:par>
                                <p:cTn id="53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400"/>
                            </p:stCondLst>
                            <p:childTnLst>
                              <p:par>
                                <p:cTn id="5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900"/>
                            </p:stCondLst>
                            <p:childTnLst>
                              <p:par>
                                <p:cTn id="6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3" grpId="0" animBg="1"/>
      <p:bldP spid="25" grpId="0"/>
      <p:bldP spid="26" grpId="0"/>
      <p:bldP spid="29" grpId="0"/>
      <p:bldP spid="14" grpId="0" animBg="1"/>
      <p:bldP spid="22" grpId="0"/>
      <p:bldP spid="23" grpId="0" animBg="1"/>
      <p:bldP spid="3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98CF1EB2-16BE-4627-B17B-A14CED7B078E}"/>
              </a:ext>
            </a:extLst>
          </p:cNvPr>
          <p:cNvSpPr/>
          <p:nvPr/>
        </p:nvSpPr>
        <p:spPr>
          <a:xfrm>
            <a:off x="405409" y="267494"/>
            <a:ext cx="296747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游戏模块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3914AE2-CD9E-47D8-927B-3C32728A0FB7}"/>
              </a:ext>
            </a:extLst>
          </p:cNvPr>
          <p:cNvSpPr txBox="1"/>
          <p:nvPr/>
        </p:nvSpPr>
        <p:spPr>
          <a:xfrm>
            <a:off x="3563888" y="529104"/>
            <a:ext cx="2448272" cy="40011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</a:rPr>
              <a:t>1.</a:t>
            </a:r>
            <a:r>
              <a:rPr lang="zh-CN" altLang="en-US" sz="2000" dirty="0">
                <a:solidFill>
                  <a:schemeClr val="bg1"/>
                </a:solidFill>
              </a:rPr>
              <a:t>游戏设计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9C0E857-F9C5-4696-9F7D-6499D948C86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916" y="984267"/>
            <a:ext cx="2237975" cy="3980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5934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1D1DABC-B35E-40F3-B52F-5D9EEC97FD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329371"/>
            <a:ext cx="2551182" cy="448475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A32820B-D0BF-4EE6-8C2E-7C61EE17E5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5911" y="329371"/>
            <a:ext cx="2532178" cy="448475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0999353-06BD-440A-AD5C-5DF490D75E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192" y="317202"/>
            <a:ext cx="2532178" cy="4509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8288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367036" y="1163515"/>
            <a:ext cx="6840427" cy="2563441"/>
            <a:chOff x="1367036" y="1163515"/>
            <a:chExt cx="6840427" cy="2563441"/>
          </a:xfrm>
        </p:grpSpPr>
        <p:sp>
          <p:nvSpPr>
            <p:cNvPr id="27" name="任意多边形 26"/>
            <p:cNvSpPr/>
            <p:nvPr>
              <p:custDataLst>
                <p:tags r:id="rId2"/>
              </p:custDataLst>
            </p:nvPr>
          </p:nvSpPr>
          <p:spPr>
            <a:xfrm>
              <a:off x="1367036" y="1518427"/>
              <a:ext cx="1671846" cy="1251443"/>
            </a:xfrm>
            <a:custGeom>
              <a:avLst/>
              <a:gdLst>
                <a:gd name="connsiteX0" fmla="*/ 0 w 1144274"/>
                <a:gd name="connsiteY0" fmla="*/ 0 h 1181102"/>
                <a:gd name="connsiteX1" fmla="*/ 1144274 w 1144274"/>
                <a:gd name="connsiteY1" fmla="*/ 0 h 1181102"/>
                <a:gd name="connsiteX2" fmla="*/ 1144274 w 1144274"/>
                <a:gd name="connsiteY2" fmla="*/ 1 h 1181102"/>
                <a:gd name="connsiteX3" fmla="*/ 306849 w 1144274"/>
                <a:gd name="connsiteY3" fmla="*/ 128588 h 1181102"/>
                <a:gd name="connsiteX4" fmla="*/ 1144274 w 1144274"/>
                <a:gd name="connsiteY4" fmla="*/ 128588 h 1181102"/>
                <a:gd name="connsiteX5" fmla="*/ 1144274 w 1144274"/>
                <a:gd name="connsiteY5" fmla="*/ 129542 h 1181102"/>
                <a:gd name="connsiteX6" fmla="*/ 306846 w 1144274"/>
                <a:gd name="connsiteY6" fmla="*/ 129542 h 1181102"/>
                <a:gd name="connsiteX7" fmla="*/ 417370 w 1144274"/>
                <a:gd name="connsiteY7" fmla="*/ 1181102 h 1181102"/>
                <a:gd name="connsiteX8" fmla="*/ 103333 w 1144274"/>
                <a:gd name="connsiteY8" fmla="*/ 1181102 h 1181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44274" h="1181102">
                  <a:moveTo>
                    <a:pt x="0" y="0"/>
                  </a:moveTo>
                  <a:lnTo>
                    <a:pt x="1144274" y="0"/>
                  </a:lnTo>
                  <a:lnTo>
                    <a:pt x="1144274" y="1"/>
                  </a:lnTo>
                  <a:lnTo>
                    <a:pt x="306849" y="128588"/>
                  </a:lnTo>
                  <a:lnTo>
                    <a:pt x="1144274" y="128588"/>
                  </a:lnTo>
                  <a:lnTo>
                    <a:pt x="1144274" y="129542"/>
                  </a:lnTo>
                  <a:lnTo>
                    <a:pt x="306846" y="129542"/>
                  </a:lnTo>
                  <a:lnTo>
                    <a:pt x="417370" y="1181102"/>
                  </a:lnTo>
                  <a:lnTo>
                    <a:pt x="103333" y="1181102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9" name="任意多边形 18"/>
            <p:cNvSpPr/>
            <p:nvPr>
              <p:custDataLst>
                <p:tags r:id="rId3"/>
              </p:custDataLst>
            </p:nvPr>
          </p:nvSpPr>
          <p:spPr>
            <a:xfrm>
              <a:off x="5522306" y="2056682"/>
              <a:ext cx="2685157" cy="1157249"/>
            </a:xfrm>
            <a:custGeom>
              <a:avLst/>
              <a:gdLst>
                <a:gd name="connsiteX0" fmla="*/ 1462558 w 1838466"/>
                <a:gd name="connsiteY0" fmla="*/ 0 h 1091717"/>
                <a:gd name="connsiteX1" fmla="*/ 1838466 w 1838466"/>
                <a:gd name="connsiteY1" fmla="*/ 1091717 h 1091717"/>
                <a:gd name="connsiteX2" fmla="*/ 0 w 1838466"/>
                <a:gd name="connsiteY2" fmla="*/ 1091717 h 1091717"/>
                <a:gd name="connsiteX3" fmla="*/ 0 w 1838466"/>
                <a:gd name="connsiteY3" fmla="*/ 1091716 h 1091717"/>
                <a:gd name="connsiteX4" fmla="*/ 1445521 w 1838466"/>
                <a:gd name="connsiteY4" fmla="*/ 931697 h 1091717"/>
                <a:gd name="connsiteX5" fmla="*/ 1445531 w 1838466"/>
                <a:gd name="connsiteY5" fmla="*/ 931697 h 1091717"/>
                <a:gd name="connsiteX6" fmla="*/ 1154068 w 1838466"/>
                <a:gd name="connsiteY6" fmla="*/ 34664 h 1091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38466" h="1091717">
                  <a:moveTo>
                    <a:pt x="1462558" y="0"/>
                  </a:moveTo>
                  <a:lnTo>
                    <a:pt x="1838466" y="1091717"/>
                  </a:lnTo>
                  <a:lnTo>
                    <a:pt x="0" y="1091717"/>
                  </a:lnTo>
                  <a:lnTo>
                    <a:pt x="0" y="1091716"/>
                  </a:lnTo>
                  <a:lnTo>
                    <a:pt x="1445521" y="931697"/>
                  </a:lnTo>
                  <a:lnTo>
                    <a:pt x="1445531" y="931697"/>
                  </a:lnTo>
                  <a:lnTo>
                    <a:pt x="1154068" y="34664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6" name="任意多边形 5"/>
            <p:cNvSpPr/>
            <p:nvPr>
              <p:custDataLst>
                <p:tags r:id="rId4"/>
              </p:custDataLst>
            </p:nvPr>
          </p:nvSpPr>
          <p:spPr>
            <a:xfrm>
              <a:off x="1814560" y="1654674"/>
              <a:ext cx="5817842" cy="1389371"/>
            </a:xfrm>
            <a:custGeom>
              <a:avLst/>
              <a:gdLst>
                <a:gd name="connsiteX0" fmla="*/ 0 w 3982993"/>
                <a:gd name="connsiteY0" fmla="*/ 0 h 1310640"/>
                <a:gd name="connsiteX1" fmla="*/ 3557141 w 3982993"/>
                <a:gd name="connsiteY1" fmla="*/ 0 h 1310640"/>
                <a:gd name="connsiteX2" fmla="*/ 3982993 w 3982993"/>
                <a:gd name="connsiteY2" fmla="*/ 1310640 h 1310640"/>
                <a:gd name="connsiteX3" fmla="*/ 137754 w 3982993"/>
                <a:gd name="connsiteY3" fmla="*/ 1310640 h 1310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82993" h="1310640">
                  <a:moveTo>
                    <a:pt x="0" y="0"/>
                  </a:moveTo>
                  <a:lnTo>
                    <a:pt x="3557141" y="0"/>
                  </a:lnTo>
                  <a:lnTo>
                    <a:pt x="3982993" y="1310640"/>
                  </a:lnTo>
                  <a:lnTo>
                    <a:pt x="137754" y="131064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75000"/>
                  </a:schemeClr>
                </a:gs>
                <a:gs pos="100000">
                  <a:schemeClr val="accent1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252000" anchor="ctr">
              <a:norm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800" b="1" dirty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用户反馈</a:t>
              </a:r>
            </a:p>
          </p:txBody>
        </p:sp>
        <p:sp>
          <p:nvSpPr>
            <p:cNvPr id="7" name="直角三角形 6"/>
            <p:cNvSpPr/>
            <p:nvPr>
              <p:custDataLst>
                <p:tags r:id="rId5"/>
              </p:custDataLst>
            </p:nvPr>
          </p:nvSpPr>
          <p:spPr>
            <a:xfrm rot="16200000">
              <a:off x="2358598" y="974391"/>
              <a:ext cx="136245" cy="1224320"/>
            </a:xfrm>
            <a:prstGeom prst="rtTriangl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8" name="直角三角形 7"/>
            <p:cNvSpPr/>
            <p:nvPr>
              <p:custDataLst>
                <p:tags r:id="rId6"/>
              </p:custDataLst>
            </p:nvPr>
          </p:nvSpPr>
          <p:spPr>
            <a:xfrm rot="16200000" flipH="1" flipV="1">
              <a:off x="6492410" y="2073939"/>
              <a:ext cx="169888" cy="2110098"/>
            </a:xfrm>
            <a:prstGeom prst="rtTriangl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4" name="任意多边形 23"/>
            <p:cNvSpPr/>
            <p:nvPr>
              <p:custDataLst>
                <p:tags r:id="rId7"/>
              </p:custDataLst>
            </p:nvPr>
          </p:nvSpPr>
          <p:spPr>
            <a:xfrm>
              <a:off x="1367036" y="1163515"/>
              <a:ext cx="1217363" cy="354912"/>
            </a:xfrm>
            <a:custGeom>
              <a:avLst/>
              <a:gdLst>
                <a:gd name="connsiteX0" fmla="*/ 833801 w 833801"/>
                <a:gd name="connsiteY0" fmla="*/ 0 h 335236"/>
                <a:gd name="connsiteX1" fmla="*/ 498565 w 833801"/>
                <a:gd name="connsiteY1" fmla="*/ 335236 h 335236"/>
                <a:gd name="connsiteX2" fmla="*/ 0 w 833801"/>
                <a:gd name="connsiteY2" fmla="*/ 335236 h 335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33801" h="335236">
                  <a:moveTo>
                    <a:pt x="833801" y="0"/>
                  </a:moveTo>
                  <a:lnTo>
                    <a:pt x="498565" y="335236"/>
                  </a:lnTo>
                  <a:lnTo>
                    <a:pt x="0" y="335236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75000"/>
                  </a:schemeClr>
                </a:gs>
                <a:gs pos="100000">
                  <a:schemeClr val="accent1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1" name="任意多边形 30"/>
            <p:cNvSpPr/>
            <p:nvPr>
              <p:custDataLst>
                <p:tags r:id="rId8"/>
              </p:custDataLst>
            </p:nvPr>
          </p:nvSpPr>
          <p:spPr>
            <a:xfrm>
              <a:off x="6454457" y="3213932"/>
              <a:ext cx="1753004" cy="513024"/>
            </a:xfrm>
            <a:custGeom>
              <a:avLst/>
              <a:gdLst>
                <a:gd name="connsiteX0" fmla="*/ 667403 w 1200162"/>
                <a:gd name="connsiteY0" fmla="*/ 0 h 484897"/>
                <a:gd name="connsiteX1" fmla="*/ 1200162 w 1200162"/>
                <a:gd name="connsiteY1" fmla="*/ 0 h 484897"/>
                <a:gd name="connsiteX2" fmla="*/ 0 w 1200162"/>
                <a:gd name="connsiteY2" fmla="*/ 484897 h 484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00162" h="484897">
                  <a:moveTo>
                    <a:pt x="667403" y="0"/>
                  </a:moveTo>
                  <a:lnTo>
                    <a:pt x="1200162" y="0"/>
                  </a:lnTo>
                  <a:lnTo>
                    <a:pt x="0" y="484897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75000"/>
                  </a:schemeClr>
                </a:gs>
                <a:gs pos="100000">
                  <a:schemeClr val="accent1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cxnSp>
          <p:nvCxnSpPr>
            <p:cNvPr id="33" name="直接连接符 32"/>
            <p:cNvCxnSpPr/>
            <p:nvPr>
              <p:custDataLst>
                <p:tags r:id="rId9"/>
              </p:custDataLst>
            </p:nvPr>
          </p:nvCxnSpPr>
          <p:spPr>
            <a:xfrm>
              <a:off x="2229624" y="2026406"/>
              <a:ext cx="4785980" cy="0"/>
            </a:xfrm>
            <a:prstGeom prst="line">
              <a:avLst/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>
              <p:custDataLst>
                <p:tags r:id="rId10"/>
              </p:custDataLst>
            </p:nvPr>
          </p:nvCxnSpPr>
          <p:spPr>
            <a:xfrm>
              <a:off x="2229624" y="2635307"/>
              <a:ext cx="4785980" cy="0"/>
            </a:xfrm>
            <a:prstGeom prst="line">
              <a:avLst/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1695020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14:gallery dir="l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LTRA_SCORM_COURSE_ID" val="D55138F0-77E0-4A14-9B61-2DE8AE7D9D36"/>
  <p:tag name="ISPRING_SCORM_RATE_SLIDES" val="1"/>
  <p:tag name="ISPRING_SCORM_PASSING_SCORE" val="100.0000000000"/>
  <p:tag name="ISPRINGONLINEFOLDERID" val="0"/>
  <p:tag name="ISPRINGONLINEFOLDERPATH" val="Content List"/>
  <p:tag name="ISPRINGCLOUDFOLDERID" val="0"/>
  <p:tag name="ISPRINGCLOUDFOLDERPATH" val="Content List"/>
  <p:tag name="ISPRING_RESOURCE_PATHS_HASH_PRESENTER" val="777ca8e1e37f23a9b51a37e42fe89351e7f2b6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PLAYERS_CUSTOMIZATION" val="UEsDBBQAAgAIAIOZ9UR7BdOSwAEAANoDAAAPAAAAbm9uZS9wbGF5ZXIueG1spZJPb9QwEMXPW6nfIfK99m4Rolo59ICUE0WVFhC3lTeZJqaOHTwTsvvtmfzZpFuQQOKQaPIy72fPs/X9sXbJT4hog0/FRq5FAj4PhfVlKr58zm7uxP376yvdOHOCmNgiFT54EEkBmEfbEPseDVWpeCFIhoqEXx63R7SpqIiarVJd18nujQyxVLfr9UZ9e/i4yyuozY31SMbnzF32ciuSJtoQLZ1S8W4trq9WA/ICZ5F7fInBtf3KKPNQqyYCgieIatz2bN3S38381MErOjWAgkdfDbMfTP78EIrWAfbaSo9tOyDqCYO20rS1mzufYMxTMTbsa0A0JaB0vhRq9Ko/mPWTM1hNHLzA9tymPTiLFYsjfejeL+r+bBmyVxNHXYJ0PUwwnGLWOpeBoTZCIZIIP1rLVdZjv85HsN6IcTnP3Xt8tl5il7PGVWZyCvH0gR18JFOUco5ejtHLwdTbh+ITF49TnLsFMgezhKArqt3bf86j7/6fOAp4Mq0jcV7B+gKOmeW/BDWPQsAz9pqkxsl+tTOVd9ce6hdX40Iadzdl8R1FQiaWwNewMGTUos8w9Zqm1fg5JTTHotXv91JPRC5/AVBLAwQUAAIACAA8uqxIFQ6tKGQEAAAHEQAAHQAAAHVuaXZlcnNhbC9jb21tb25fbWVzc2FnZXMubG5nrVhtb9s2EP5eoP+BEFBgA7a0HdCiGBIHtMTYRGTJleg42QsERmJsIpSY6cVt9mm/Zj9sv2RHyk7ivkBSEsA2TMr33PHunrujD48/5wptRFlJXRw5bw/eOEgUqc5ksTpyFuzk5w8OqmpeZFzpQhw5hXbQ8ejli0PFi1XDVwK+v3yB0GEuqgqW1cis7tdIZkfOfJy44WyOg4vEDydhMqYTZ+Tq/IYXt8jXK/1H+cMv7z98fvvu/Y+Hr7eSfYDiGfb9fShkkd696QEUsCj0E0AjfhKQc+aMzOcwuXDBfBoQZ7T9Mkx6HpEzZ2Q+O+UWUUQClsQ+9UhC4yQImfWFTxjxnNGFbtCabwSqNdpI8QnVawGRrGUpUKVkZh+kGjaKRnQp88IZpkESkZhF1GU0DJxRrMvy9icLy5t6rUtQV6FMVvxSiczqhJyxz29KUYFqXkNOIXjVawm/1DmXxUGn6ggvaTBJWBj6cUICb7fjjEiRIa/kRs1AlAjHJAKAkleifIRsYrPMiiOs1DCEKZ1MfXgzY8JUrtYK3vVQO+YEYjAXRZcU5AiJILvieBlGnnEaqEIc3fCq+qTLbC8/HgaqC5gGbggp6LIH4Mxg7IAhxhIqR1mKtO4Cm5E4xhOSjMNzSGTgXThEIjwFup0OkbggMVCExF0yAT6jE2wS3lBsl/87fqXcpLO6RTxNQc64byN1U8GOcSmwwDKtOhimJiYfFxA2iv3v0LhFBe/a1UpuBNhRZqLsVASVxSWeyaKPC/pbcoKpT7wE0soLlwmzJc9ozPktKnSNeLbhRSrQpUh5A7l+C88ymdlnJs5W/1+N/BvxeltVXm0LUuCR81dD7dmrYd8wq6nAproW+U3dpdo4bGv+Y6wwOf1dE/oc/XH6Y5cEOKLh80Smknmj2qr75PjcWTY0Rp1GPNFT/aP13JbEbW0dUyhYY6n7SxDopqZ/QANU/aVocAKK5m2JhhpOi6sBOoNwCxBo9FiMM3DVngln4MIB8ksyjimD2WgpLitZd44dlo1tgL4d2hTmPCVqcU/GS3GlYcJRgm/a6QO6kI10Z0AfDDd7rYJR5oPJAQCu2uQBSCVzsD/rgbmYkZ0H2gK/d5KlblRmyavktS3y4NsmF1+PTVelzu2u4tUuedsmc/wUK9rDRa3S+YD2f8e/3vF5QL/HRykmOHKniYsDl5hB33BV9RQCChhX+CxOfDw24sCFnNfpGprplW6KrCdQO6t75AQD2PbMseBluv7vn397YnxhSbuLtru/DgIBYpsqSO7Afg90Lao/u0AYHu/L2UUfqe3dZifX86rDKGThs9wheNtacp3D1kG3XkjybdAwY9idzoAHsU173ZQwug1BmOHoFGqZncKd0YyX11AImdZqEIp1tUnAepj2++tlUytZiCGyT2sl5sCMzhPsefauDeRTMr1ue2YGN4p0e+lWcOnuC+ZOcQB19gs8kcl6IKBtTbsqBERv1/c033zdqe5Wlf3L4vD1g38w/gdQSwMEFAACAAgAPLqsSAh+CyMpAwAAhgwAACcAAAB1bml2ZXJzYWwvZmxhc2hfcHVibGlzaGluZ19zZXR0aW5ncy54bWzVV91u2jAUvucpLE+9LGk7unYooaoKaNVaQIVt7VVlYkOsOnYW21B6tafZg+1JdhwDBbXr0h+kTQgRn5/v/J+Y8Og2FWjCcs2VjPBudQcjJmNFuRxH+MugvX2IkTZEUiKUZBGWCqOjRiXM7FBwnfSZMSCqEcBIXc9MhBNjsnoQTKfTKtdZ7rhKWAP4uhqrNMhyppk0LA8yQWbwY2YZ03iOUAIAvqmSc7VGpYJQ6JHOFbWCIU7Bc8ldUES0BdEJDrzYkMQ341xZSU+UUDnKx8MIvzs8dp+FjIdq8pRJlxPdAKIjmzqhlDsviOjzO4YSxscJuHtQw2jKqUkivFdzKCAdPEQpsH3oxKGcKMiBNHP4lBlCiSH+6O0Zdmv0guBJdCZJyuMBcJCLP8LNwfWnq17r4uy08/l60O2eDU573olCJ1jHCYN1QyE4pGwes6WdkBhD4gT8Bp0REZqFwSppITZScs05d0ZDJSD3hRa0UTpktENStlKN/g2XbZDcxWgEgYhZhI9zTgRG3BDB46WytkNtuCmq3l6VRIAF7cnQeR/fm/fZiROSa7bq1oKjXc7jxjdlBUUzZZHgNwwZhSB+m8JTwtBqcdAoV2lBhfYxSAsOFiecTRk9KnI6B/yToSswkVrQhF7NBDPewnfL79CQjVQOuIxMoLOBzrXHrz4LOCNa34OShY9b/bPTZuv6tNNsXW65AAmdEBk/ExwKztLMbASfzJBUZqEH6YiJ1awoCuW04JWJrfryMmieWuHL/NbFWIHeYEk2Y+U5hfmrB6XNJmRSDKIbrgIaRpBDSTwmMGJYF1xaVhYwJhIpKWaIxLDWtBvrCVdWA8UPsIfWL/fQ6yMui9MYVhtYzCnLS0Hu7O69r+1/ODj8WK8Gv3783H5Sab7we4I4c37jnzy58pdr/+E2DAO3pR9f2ia3/+bO7l20vpbJa6d1OShV0la/FFy3jFT3cxmpC/+S6a28YEq5AEtp7IcM1pLgKTeMvmWLvaBNXvVu9z22mTbZYMyvGY3/JmR/Wl4T1+6FYfDoxdVxUi55ColwK3F5223s13bgpvkoq1IBtPX/Do3Kb1BLAwQUAAIACAA8uqxItfwJZLoCAABVCgAAIQAAAHVuaXZlcnNhbC9mbGFzaF9za2luX3NldHRpbmdzLnhtbJVWbW/iMAz+fr8Ccd/p7pWd1CExxkmTdrfpNu172po2Ik2qJGXHv784TdYEKPSwJhH7eWzHsc1StaV88WEySXPBhHwGrSkvFWq8bkKLm2nWai34LBdcA9czLmRN2HTx8af9pIlFXmKJHcixnA3JoQ8zt58xFBfj2xxliJCLuiF8/yBKMctIvi2laHlxMbVq34BklG8N8urHfLUeDMCo0vca6iin9TXKOEojQSnAlL6vUS6yGMmA+UhX9jOS04c6f/sD2o4qqi1t+QlliNaQEuIiXy9RhvHceI9fZY5ynqDhrzbQL59RBqGM7EHGzu++ogwyRNM2/9MjjRQlFjTmnH/Edw4TpDDjh1ldoVwk4IUw0MVXcOWxd70LQO5rOPcpjqsU7AnrerAQ8NEzBgstW0gTf+psqhJvj6028wGLDWHKAEJVD3oyST+RVnk3sa7H/YE3yovQl9P0kFfB2hpWXcKBu1jf41erW7srQqfvuiBDCTunDFLslT3yt6nrETJQ9shnRgt45Gx/nMGhqSP5R74l7jnP199YgRNzLJzVn7wVIz3g6KogVafwmFoUsFCYzgutAd8tTayuSyk5yinlZEdLoqngvxCX7e1lVJocGFyvne6sVFPN4FTD2RzNmg7LZc9xPzpr3JDdz0J/ue480WaL30yJ1iSvavOzpKYTxzNjYgozTU4zcE8aOMh7vhEBx8YeItVEbkG+CMHGhuFCgxrrXnTDNQRPk6AGaXK6yqlzcqr8vK0zkGvzahSUr3Ks7IAVLStm/vQrhTcoDhgD1o6qK+OPE/rel4HCNQEQmVe+a7tDZ6lbpimDHfjhDxT2ykN3S5Xp0qGGW+oH2Oiw5ZxmVE+6XdH3SrxDAv0J/KtJK3J8YBnR9ppkyt4smny/hvtcosXs1xk2X7jJ7Nn1UuTY2I8raJT47+Q/UEsDBBQAAgAIADy6rEgqlg9n/gIAAJcLAAAmAAAAdW5pdmVyc2FsL2h0bWxfcHVibGlzaGluZ19zZXR0aW5ncy54bWzNlm9PGjEYwN/zKZouvpRT56YjdxgjGIlOiLBNX5lyLVxjr721PfB8tU+zD7ZPsqdXQIiOnUaWhRDo0z6/51/7tOHRfSrQhGnDlYzwbn0HIyZjRbkcR/jL4HT7ECNjiaREKMkiLBVGR81amOVDwU3SZ9bCUoMAI00jsxFOrM0aQTCdTuvcZNrNKpFb4Jt6rNIg08wwaZkOMkEK+LFFxgyeESoA4JsqOVNr1moIhZ70WdFcMMQpeC65C4qIM5sKHPhVQxLfjbXKJT1RQmmkx8MIvzs8dp/5Gk9q8ZRJlxLTBKET2wahlDsniOjzB4YSxscJeHuwj9GUU5tEeG/fUWB18JRSsn3kxFFOFKRA2hk+ZZZQYokfenuW3VszF3gRLSRJeTyAGeTCj3BrcHt202tfXXQuz28H3e7FoNPzTpQ6wSonDFYNheCQynXMFnZCYi2JE/AbdEZEGBYGy6L5spGSK865MRoqAakvtTAagaeiiPCx5kRgxC0RPF7MWqLHzJ5yATE43d36SFr8CPTxxgnRhi0bms8Yl8W4+U3lgqJC5UjwO4asQhBRnsK/hKHldKORVmkpFcRYZASnDE04mzJ6VGZpBvyToRswkeagCZsvE8x6C99z/oCGbKQ0cBmZwFYFOTeeX38ROCPGPELJ3Met/kWn1b7tXLba11suQEInRMYvhEMJWZrZjfBJgaSycz1IR0xyw8qiUE7LuSqx1V9fBsPTXPgyv3UxltAbLMlmrLykMH/1oLLZhEzKg+gOV4mGI8ihJJ4JEzEcdy5zVhUYE4mUFAUiMTQq4471hKvcgMQfYI82r/fQ6yMuy9EYbg6wqCnTlZA7u3vv9z98PDj81KgHv3783F6rNGvhPUGcOd/DT9Y28UUjf9oNw8D1zufbsNX5v+rCvav21yqZumxfDyoVqd2vhOtWWdU9r7Lqyl8bvaUro5IL0GbG/thAoxE85ZbRt9w0ryj8+vvXb4s3KvwGo1i7ff/fIPxo8dxaeV+FwbMPwBrIVx/TzdpvUEsDBBQAAgAIADy6rEhocVKRmgEAAB8GAAAfAAAAdW5pdmVyc2FsL2h0bWxfc2tpbl9zZXR0aW5ncy5qc42UTW/CMAyG7/wKlF0nxD5hu6HBpEkcJo3btEMoplSkSZWkHR3iv68OX03qjsUX8vLkdewq3na61WIR6z53t+6327/7e6cBalbncO3rokVPUWdGJAuYJSmIRAILkOJ49CTvzgRlzKQznZcfaGtqfkzhP0suTB3PCAtNaIY6XBDgN6FtqMM/J7FTq2tfU63R89xaJXuRkhak7UmlU+4YdvXqVr3EAFYF6AvokkfgmQ7caiPPjg8DjDoXqTTjspyqWPXmPFrHWuVy0ZZ/VWagq0++3gP9p8HLxLMTibFvFtIw8WSI0U5mGoyBQ97HCQYJCz4HUfPtu/UH6hk3CwroIjGJPdKjG4w6nfEYGl0ajjB8TFZejW4OMJqchY3dE3e3GB4heAm6YTW+x/BAleXZPz5gplWMHWmgzZ6fUKH4IpHxIXUfg+Twsmjb1r1zoe76Y+Y9IRU8oRX1/NK22RGChgCtN5aOeU2Qd0rZCUqURA5FaNS0Kug5YsM5gvvPLuPW8miVVuOhGo5VG7heg54pJarbf126Z5irs/sFUEsDBBQAAgAIADy6rEg9PC/RwQAAAOUBAAAaAAAAdW5pdmVyc2FsL2kxOG5fcHJlc2V0cy54bWydkbEKwjAQhvc+RbjdxG6lJHUT3Bx0lpqmGmkvJZdaH9+UinSRgEMg//F9PyQnd6++Y0/jyTpUkPMtMIPaNRZvCs6n/aYARqHGpu4cGgXogO2qTNq8wKM3ZAKxWIGk4B7CUAoxTRO3NPjYQK4bQywmrl0v4ukditkUw6LC4pb2L/szgyrLGJPX0XbhgFW8x7QgjLxWMDsXjdxi60D8AhqTAEyqwVACaH0CeAwJwI8rQIrvm+ekRwrxo2KQYrWeKnsDUEsDBBQAAgAIADy6rEia+ZZkawAAAGsAAAAcAAAAdW5pdmVyc2FsL2xvY2FsX3NldHRpbmdzLnhtbLOxr8jNUShLLSrOzM+zVTLUM1BSSM1Lzk/JzEu3VQoNcdO1UFIoLknMS0nMyc9LtVXKy1dSsLfjssnJT07MCU4tKQEqLFYoyEmsTC0KSc0FMkpS/RJzgSqf7ZnyfMmuZ9Pan6/Yr6RvxwUAUEsDBBQAAgAIAESUV0cjtE77+wIAALAIAAAUAAAAdW5pdmVyc2FsL3BsYXllci54bWytVd9P2zAQfi7S/ofI79gtHQOqBMSQ0B7GhNSx7a0yiZt4TeLMdgjlr9/Zzu+lbEh7aJWc7/vufPfdxb96zlLviUnFRR6gBZ4jj+WhiHgeB+jh6+3xObq6fHfkFyndM+nxKEBlzg2ApsiLmAolLzSA76lOAtQzYGBGXiG5kFzvgfsUuNtIJ0v07mgGLrkKUKJ1sSKkqirMFSDyWIm0NCQKhyIjhWSK5ZpJ4tJAXoNd6b+j4ZeJnOh9wVQPWei3B65JWo5nxQck1RILGZOT+XxBftx9XocJy+gxz5WmeciQB5Wc2VI+0nB3J6IyZcrYZr5Lcs20NklY28zXK744zz0lwwA5h03GlKIxUzjNY0QclkyA/W1KVVLzqAGt4VU7XvNav4153zRutnOkcy7Kx5SrBI76kM46CfTJMKqf2etaBT00Cro1TMiT7FfJJYvs67dWjPMFcgFbxdk8sapCOICnWxpqIfc3AAMV1R3EbdOwaxq2oJYDt9HXHQVqbrtlVJeSNaWa+U88YuILlZIaWVxqWTKfjIw1lgzBPnFXrpvUNcRPdJae/kNvjN+oNT/Va52xgP/RmE9A1NaE5xF7vuXgo1kGNdUMim1sWBcpNjG7nFT5mPV0PTC5HOumwEU8TWXMYAwjqinp7OQQlEmqwCUs5QjbOzgITnicpPDTkwzj04M0GZW7SYbewUFwKsLdBLQ1t2Uk4zqOxNQqyCcT68QPS6VFxl+sPAd7Rq+sDl8buebouuDtwdn8j1EcxGgGc4smVpd56u2r5vDezKlWnc+mcJaBWmEemC4L59XMQlmMfCK2pWWqb/o5NfuwBx3lPDUd01zfQe+iWvMX5lU8Ml+6xdLUJGFGMwH6cL7sMUA/YbsMwlvToYhbkTd1wJjYN/dvK9ps+bp1ruuHOuxDDZ84qxzGzdRHUEcsRZlHox7iovuIqBR22rVk1EvZFm60OAGRiiJA7+GhvvPF6UV35bPFRYO1ed27wC6XN6z0OuFOQaTWdXsRv94N8PgbUEsDBBQAAgAIADy6rEiwhyP0bAEAAPcCAAApAAAAdW5pdmVyc2FsL3NraW5fY3VzdG9taXphdGlvbl9zZXR0aW5ncy54bWyNUttKJDEQffcrgj8wSSq3hnYgt5Z5UdEBn5vp7NKsppdOxGXJx5t2dxhHRzT1VHVOnaIqp02/xmifUp4ex799Hqd4F3Ie48+0PkOo3U0P03wzhxRyWh0q92McpudN/DEttVpNuY9DPw92QdMao+71ISW1cqpmzDCKJPPUK+Q8txVrwDVgK+Yose3qncQ/3TnsQsynVdvVEfqxYRNTmPMmDuHPGo7Zb6HjDS7nfhgrL60FW6LspxbHlkCMcMl9oRoABLLcEYeLlI3UBHnMOIZiFAUKiHBOGlGIpBxq1jWiqjDfCMQkY9QV6mntRlobR22R0BCi6zSvGlu6zkiMESEEmCtcQGcwqmyoGhrUckBwYEAUbTRRgDrbmY4V77ywHCnqBcaFGQMYH4572O7tuQ7Vb6+zP+cXgie/4CS6eGt1wlzt7mmeK3kbHn8/9Dmgcbg4v7n1d/5qq7eb66vz/7589fCetZi1bv2pt18AUEsDBBQAAgAIAD26rEgk4P8XxAwAAGMZAAAXAAAAdW5pdmVyc2FsL3VuaXZlcnNhbC5wbmftV2lcU+eaP4rFTi0gagqyO7bSRcSoARSTuADiKJuEIrKLlssuyCEGCNFLWwRF2t5b8IIhEiwBwk5DMAFCReDWGFBZwmKkgiEkhyRgICFkm4P2zm9mvs3n4cP5nfP83/c9z/p/znPy/X1PmXxk9REAACanvT3OAYARAgA23vzQGEaMf+Lvhm8brp47dQJoGLARw8Km2OM+xwGguWiLNvoDWP63K94hVwHAtGft2tCfUn0JACxXTnscx12LkArO0C8Jx/tf68/mANhjVSeMpz91256/G/GxB+7xJYcvN3lUnLb5ouBzX49Ntn/Z/9f7Nx22Dedv3vpi4KhnjatKSZygBU+BE4bwCfbqhSsB7IT6oKCEkWgspzaI7VxXJS5L6QohKsdj6X4Y9ZvHm+2zYXOuPDSvtai1nhWn4bIXey2kT2DszIhZzJH8gjMl+xhbNgJAXaBt6jbEFMlAZMOL3S4j2y0kd6uT9/z5jFmdq8z4l8DaCW9hb4NDcswDBz+aB2wAAA8P2PGt5uvgOrgOroPr4Dq4Dq6D6+A6uA7+PwT3ZWukzK8A4PrQ//FH4Q0uYHGZH9kYkaMWjswUYbsy5yryvsZPEVUoWnKwoItFBrPYUgCI6iQ85RcyB26xdMLvLCLGEsLOc0ePxOhkLYMwlGdjIbdFRMLvkLzKkielzDNqk1MEsuQsAGifoFFyMnldhHvVqdFJoUxe64XZjkICPkAl3jfJaeysnBbTKMkpfzAakvFMdI2IQtJ7uKaI/UirQ5K/+WEeSrQkvYJC5+ikKY76xSJSGIrSQzDoVM5yTXAEQVhAUOjOcXmKb0BKobBrVUL/arZQge+M5KO9BqaPtDmpSjjayzMZVbN49sB0yd/9dm8wpb26je67b6nXqzjMSTT9MgssOi5gxuq+17wKSI24Vb9mR77VPcGVHhNHI0ay/kU981XmCAHxKZhjEsWV56jYfxsSptl4STUF+RMi/MvUfmFT9Q1Nu/MTOcmgYRw/D43E1YdyCwnL7dU3MnnW2EEog9X/z5Cw/iphfCj0FmoOU4iWB55UYF/XcZVxn3aPV7vG2xHe/KhcVt5Nn8RAo4f3gPYUYVla1ilPfOXAreQsX7pxNKqdPmT1AOQ+jT82YbIiIYsJDsElDK7wR7oOY/YMCl/9KH+VcHih4XqdpjanYauNavzmT81haLs+x2CUNwUb1L7YZz25f+co2ss3y5ZhMiPy4Y64FPUrKqjT/JVvFf4Ur41hKZLtf8hA5dh7K1zASPxkjhV1+u990f/O9jpm8h+iG6+PYGpWloeJLR3y+IVwGneMTumnfYhasM9dtbpXdPnJtaPD14nqmpO6rCEiW4ZMm4CqKVAqK+mhuYWCECtd07T1vabzGhlKaQlOYtc0LbMVdV2Ru748EXOdzysbcf9N4d5LtvrnHXzP4Q5Zl3VAs00Uf5B7g7CTazZzgC1kmkzACX4BjYEPk5jOz9H2ZhXsZCAjMO+RjUL1eTGLuB9+qRdoiWPqNNsQFchuaJZXnMsKMfk0oev+CgiqBCk7EQKhRUAzW8baMMZDkpAPh6S5IcyB5lps2aQ0l3iz4JnlH6Di+yMPLgsOIHaAe7Pwe9F5QXn7ebtcSTTqgH2e289qd0TrhRwbDK5PZSvpSA3pqZLjEjNvP+A3Q2nUjX+sLo+GpjAa6f11k2atyeQYpYwtb9NEB3NCcHtp4aLPWNLT0m0IxMeQHhdrguu3uJQnjCrqqdaF5UKpU8NE5KMKYynIwS0VLlj/GECLWUA3BpYcNBtNcMA2ttqMDbbBibxqu9z+UtQWlhCwKKE3tolSMn3mGqyv80x1FqsNQYKuuyBk07rk/EVBgb/Js76oJLKwwrHHbT4ublKYmhEfyX/tednj8d1gIzWyEWNrKRqMHLb7DVlcJmebA2AOOdmqia97RY6E6wX8x25cxkOnskd7RtD2/BoLRhFWf016lSRQ/wIH3uWMPjuxc8OvS8OBfuHlkZzQWYJz59ILSb5j+Xn06lxlqDPtqGa+tcS5Mqec/wUYgmr0LVG0iZW9daGxZSwnRqGCMOMymjHMSXCXTJFLIzWNOeWqmBpuvQJSvekYeBGn7P0hm3MCB2zmo+3dl0+s8FyntIaDBgn/O/WvQ+GuADTSvCSAxA2jPjFR4Y0QVGWGWYmChMNlZ1EkbfL5HOpbtYhCuYc1ntfMKfvXtCJ5RhqruUFRoesAq2Y2+MoIbvJoG3NjZVUz1sUHJDKexpGVGgR1o1u7TO2WWFrM5dHIcKnMEVde50kTxJh4KyPBOSSS4kq9aDf3NRDGShe/0ZoboXglrUsD7vJ7ew+SPvKHRnHRSGc2PZnylAW27QxMmnJLCcfdVpObfZPw3/XerL18tFDHjpsie6FdWMSW/GrAtCELY1pWheS4S9P5Jsfke/UTgT7cDdKVpfs5Miq1A+awo6joRoZPmXHfjEBz2MGrOz3PU0qddIQrLGk2LlERR6Xe1rkVR8p60qqrq/u9mH4u5oju38DB/uihQ7P4916AjZWa2hpjDqrdafcnEvJyKdYsM8E/rJh7myuuIjigMQLLqX7LXJlwVwBbovx9LWClcOtqG1GOOG6BqBcPO/VEfYvzUTjat5709BQrf99DvZgLN78puiMl++2bDUi6Ij6CaXqF8S54fVrZuyx1ysD0SKhq8bMZ5Jztcf9AkzZIswNVVepMG2j8bTFRv+PiY2/yKAs18vp4jL6LRTwAjY5XVbEEMewEd75nbwf5l7aErjp1E60UO2jt0Wv4k0Vi3P7h3OUiknZG0kjSQZLmfjv2o1wzTDtL2jbpW2xu0RSuyrZx8YnJwU+IYXa8CtHKx1E8Cu72DcV+486Z7XnI7gjT+wkTLvvLOd1HTYkX9N89IKZrLo3Wt/r4xLj3qY5JplCFxIN6dCO/xqEmbtO4lvhT9PxU652CzER43/aA5gWKQRsLisj48m9Pov35D68tTv9+gJFYPxT+yULr/6ygTv0q9K6CJg7dD/fy3Jnn5GRYHdpnNKPeXgTmbZLWvs9lvNUkkvTCfwgTEEB5NozjDiBRpjorUwRieWzuXbwrMPntovKsiR/mhlsYvviQ7kGWKCa2IxdVRXi1onJbq5/uzDWaajJZ9FIXk7+wqy3z9o0cMp5AgXlYJ+es7BMBQ2+H7hBBTcw7TxVJDc3Td4sDkCkz/s/9NTSlZw0lgdwsQFyaaeHuolLttgv0Y164sxKsvrantPh1E8+J+bIlc7HXIljeqbITPb06iMan3bWGRraEqbLHT6myw2gRDv3u7gItKCqBXT8vhxo5mGUL8hmTb1xNZBDe26lVu8UH5d2gOJU4PAg9hUYcsmCSvqSNSIvgXuwCsos1laa5tYp+2scoUmLPOadAzYOcCDvZoX20vvKZjmbSULeVpNm/KD+ZlLj7yz3LH8yvmvYesJIMEBU8V7/hQa7a7OhCt6RLI0vYXB+mYd04FCwpd9bMlReVDd+60OmdoXDp3LMWqG9iFw1B906975hsePxhCizYKzzqNPNZ0uC8cjIFSyhJN/2+9rHQ4deBspIaWGOXepZePJM9Z/w8rCara74yC2N3Ai8AElVvuc7M/9b1l4b8mHDXp15Mg+qZEeZbfrH+tliY5ipID2Tb8LuSt/J+Zom4GJZoZteaIcnvBgHG8nlQEzVaf7VO0ogmK5tox3FnPXqXa6w9rv4iU7cUydTXPhSARk1lzhztgdWcXsKfH69VWNkkscksACk2JdXK/fduruDKg9y04mzoTzNn+CufBfGfw2xk02MkbP5YzHCSoS5UZNkJf62kSvkZOL9+PRmRwzlSBn+f2TFIJNSuUjN0ceOE+0/Uz02oD8+t5daWNo52HDyXufdzAKtBRbQ2fiBoG2SBd3ghetlL9y8HoP6L7I5b6jU+XgIYt79P0i/kYevKCbP/yOh+wpBKmVNd8QDvZxkLalDC/pwkPYgoCX9nluaMwVCQINhniFkK0RbN8FuG9KQd0LwtQsSIwDs1Yw3qwVCDqzTEKRRKL/lAS73DP/rYuYb1tNXtkx3XI200qq8ydlrYKRxd8q4dTJZXuxWZtRAzXsZSiBlvBQUaOYdTePP1dO8tR+571gCAKKgz+urt6GaofeF8T22beGtKn9QWIfSXu9k9invVW+ddLQ8ejrYHWR8X5NnnrLxp+qHU8XPgegxY3pfNHsOHXetMMWB8EQj+LX4kSfeGc70Ri3J/3/8AICzlf83fP26BR+twdyN4oi6T5G/BahdOum//l6BbCvwvgW7wwdTDB5RBtgFDp3HDS1MGPTN8K7xasxp9tqSSWmVP0qYu61RTzK/gkR7njHPVHqj/2rDZPGxTofVh76/hs8BpT1+PhhNRf/1PUEsDBBQAAgAIAD26rEhwa966SwAAAGoAAAAbAAAAdW5pdmVyc2FsL3VuaXZlcnNhbC5wbmcueG1ss7GvyM1RKEstKs7Mz7NVMtQzULK34+WyKShKLctMLVeoAIoBBSFASaESyDVCcMszU0oybJXMzUwRYhmpmekZJbZKpuYmcEF9oJEAUEsBAgAAFAACAAgAg5n1RHsF05LAAQAA2gMAAA8AAAAAAAAAAQAAAAAAAAAAAG5vbmUvcGxheWVyLnhtbFBLAQIAABQAAgAIADy6rEgVDq0oZAQAAAcRAAAdAAAAAAAAAAEAAAAAAO0BAAB1bml2ZXJzYWwvY29tbW9uX21lc3NhZ2VzLmxuZ1BLAQIAABQAAgAIADy6rEgIfgsjKQMAAIYMAAAnAAAAAAAAAAEAAAAAAIwGAAB1bml2ZXJzYWwvZmxhc2hfcHVibGlzaGluZ19zZXR0aW5ncy54bWxQSwECAAAUAAIACAA8uqxItfwJZLoCAABVCgAAIQAAAAAAAAABAAAAAAD6CQAAdW5pdmVyc2FsL2ZsYXNoX3NraW5fc2V0dGluZ3MueG1sUEsBAgAAFAACAAgAPLqsSCqWD2f+AgAAlwsAACYAAAAAAAAAAQAAAAAA8wwAAHVuaXZlcnNhbC9odG1sX3B1Ymxpc2hpbmdfc2V0dGluZ3MueG1sUEsBAgAAFAACAAgAPLqsSGhxUpGaAQAAHwYAAB8AAAAAAAAAAQAAAAAANRAAAHVuaXZlcnNhbC9odG1sX3NraW5fc2V0dGluZ3MuanNQSwECAAAUAAIACAA8uqxIPTwv0cEAAADlAQAAGgAAAAAAAAABAAAAAAAMEgAAdW5pdmVyc2FsL2kxOG5fcHJlc2V0cy54bWxQSwECAAAUAAIACAA8uqxImvmWZGsAAABrAAAAHAAAAAAAAAABAAAAAAAFEwAAdW5pdmVyc2FsL2xvY2FsX3NldHRpbmdzLnhtbFBLAQIAABQAAgAIAESUV0cjtE77+wIAALAIAAAUAAAAAAAAAAEAAAAAAKoTAAB1bml2ZXJzYWwvcGxheWVyLnhtbFBLAQIAABQAAgAIADy6rEiwhyP0bAEAAPcCAAApAAAAAAAAAAEAAAAAANcWAAB1bml2ZXJzYWwvc2tpbl9jdXN0b21pemF0aW9uX3NldHRpbmdzLnhtbFBLAQIAABQAAgAIAD26rEgk4P8XxAwAAGMZAAAXAAAAAAAAAAAAAAAAAIoYAAB1bml2ZXJzYWwvdW5pdmVyc2FsLnBuZ1BLAQIAABQAAgAIAD26rEhwa966SwAAAGoAAAAbAAAAAAAAAAEAAAAAAIMlAAB1bml2ZXJzYWwvdW5pdmVyc2FsLnBuZy54bWxQSwUGAAAAAAwADACGAwAAByYAAAAA"/>
  <p:tag name="ISPRING_PRESENTATION_TITLE" val="HG000446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0190507"/>
  <p:tag name="MH_LIBRARY" val="GRAPHIC"/>
  <p:tag name="MH_ORDER" val="Straight Connector 32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0190507"/>
  <p:tag name="MH_LIBRARY" val="GRAPHIC"/>
  <p:tag name="MH_ORDER" val="Straight Connector 33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0190507"/>
  <p:tag name="MH_LIBRARY" val="GRAPHIC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0190507"/>
  <p:tag name="MH_LIBRARY" val="GRAPHIC"/>
  <p:tag name="MH_ORDER" val="Freeform 26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0190507"/>
  <p:tag name="MH_LIBRARY" val="GRAPHIC"/>
  <p:tag name="MH_ORDER" val="Freeform 18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0190507"/>
  <p:tag name="MH_LIBRARY" val="GRAPHIC"/>
  <p:tag name="MH_ORDER" val="Freeform 5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0190507"/>
  <p:tag name="MH_LIBRARY" val="GRAPHIC"/>
  <p:tag name="MH_ORDER" val="Right Triangle 6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0190507"/>
  <p:tag name="MH_LIBRARY" val="GRAPHIC"/>
  <p:tag name="MH_ORDER" val="Right Triangle 7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0190507"/>
  <p:tag name="MH_LIBRARY" val="GRAPHIC"/>
  <p:tag name="MH_ORDER" val="Freeform 23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0190507"/>
  <p:tag name="MH_LIBRARY" val="GRAPHIC"/>
  <p:tag name="MH_ORDER" val="Freeform 3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0190507"/>
  <p:tag name="MH_LIBRARY" val="GRAPHIC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0190507"/>
  <p:tag name="MH_LIBRARY" val="GRAPHIC"/>
  <p:tag name="MH_ORDER" val="Straight Connector 32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0190507"/>
  <p:tag name="MH_LIBRARY" val="GRAPHIC"/>
  <p:tag name="MH_ORDER" val="Straight Connector 33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0190507"/>
  <p:tag name="MH_LIBRARY" val="GRAPHIC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0190507"/>
  <p:tag name="MH_LIBRARY" val="GRAPHIC"/>
  <p:tag name="MH_ORDER" val="Freeform 26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0190507"/>
  <p:tag name="MH_LIBRARY" val="GRAPHIC"/>
  <p:tag name="MH_ORDER" val="Freeform 18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0190507"/>
  <p:tag name="MH_LIBRARY" val="GRAPHIC"/>
  <p:tag name="MH_ORDER" val="Freeform 5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0190507"/>
  <p:tag name="MH_LIBRARY" val="GRAPHIC"/>
  <p:tag name="MH_ORDER" val="Right Triangle 6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0190507"/>
  <p:tag name="MH_LIBRARY" val="GRAPHIC"/>
  <p:tag name="MH_ORDER" val="Right Triangle 7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0190507"/>
  <p:tag name="MH_LIBRARY" val="GRAPHIC"/>
  <p:tag name="MH_ORDER" val="Freeform 23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0190507"/>
  <p:tag name="MH_LIBRARY" val="GRAPHIC"/>
  <p:tag name="MH_ORDER" val="Freeform 3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0190507"/>
  <p:tag name="MH_LIBRARY" val="GRAPHIC"/>
  <p:tag name="MH_ORDER" val="Freeform 26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0190507"/>
  <p:tag name="MH_LIBRARY" val="GRAPHIC"/>
  <p:tag name="MH_ORDER" val="Straight Connector 32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0190507"/>
  <p:tag name="MH_LIBRARY" val="GRAPHIC"/>
  <p:tag name="MH_ORDER" val="Straight Connector 33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808225047"/>
  <p:tag name="MH_LIBRARY" val="GRAPHIC"/>
  <p:tag name="MH_TYPE" val="Other"/>
  <p:tag name="MH_ORDER" val="2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808225047"/>
  <p:tag name="MH_LIBRARY" val="GRAPHIC"/>
  <p:tag name="MH_TYPE" val="Other"/>
  <p:tag name="MH_ORDER" val="2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808225047"/>
  <p:tag name="MH_LIBRARY" val="GRAPHIC"/>
  <p:tag name="MH_TYPE" val="Other"/>
  <p:tag name="MH_ORDER" val="2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808225047"/>
  <p:tag name="MH_LIBRARY" val="GRAPHIC"/>
  <p:tag name="MH_TYPE" val="Other"/>
  <p:tag name="MH_ORDER" val="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808225047"/>
  <p:tag name="MH_LIBRARY" val="GRAPHIC"/>
  <p:tag name="MH_TYPE" val="SubTitle"/>
  <p:tag name="MH_ORDER" val="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808225047"/>
  <p:tag name="MH_LIBRARY" val="GRAPHIC"/>
  <p:tag name="MH_TYPE" val="Other"/>
  <p:tag name="MH_ORDER" val="1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808225047"/>
  <p:tag name="MH_LIBRARY" val="GRAPHIC"/>
  <p:tag name="MH_TYPE" val="SubTitle"/>
  <p:tag name="MH_ORDER" val="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808225047"/>
  <p:tag name="MH_LIBRARY" val="GRAPHIC"/>
  <p:tag name="MH_TYPE" val="Other"/>
  <p:tag name="MH_ORDER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0190507"/>
  <p:tag name="MH_LIBRARY" val="GRAPHIC"/>
  <p:tag name="MH_ORDER" val="Freeform 18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808225047"/>
  <p:tag name="MH_LIBRARY" val="GRAPHIC"/>
  <p:tag name="MH_TYPE" val="SubTitle"/>
  <p:tag name="MH_ORDER" val="1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808225047"/>
  <p:tag name="MH_LIBRARY" val="GRAPHIC"/>
  <p:tag name="MH_TYPE" val="Other"/>
  <p:tag name="MH_ORDER" val="2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808225047"/>
  <p:tag name="MH_LIBRARY" val="GRAPHIC"/>
  <p:tag name="MH_TYPE" val="Other"/>
  <p:tag name="MH_ORDER" val="2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808225047"/>
  <p:tag name="MH_LIBRARY" val="GRAPHIC"/>
  <p:tag name="MH_TYPE" val="Other"/>
  <p:tag name="MH_ORDER" val="2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808225047"/>
  <p:tag name="MH_LIBRARY" val="GRAPHIC"/>
  <p:tag name="MH_TYPE" val="Other"/>
  <p:tag name="MH_ORDER" val="1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808225047"/>
  <p:tag name="MH_LIBRARY" val="GRAPHIC"/>
  <p:tag name="MH_TYPE" val="SubTitle"/>
  <p:tag name="MH_ORDER" val="1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808225047"/>
  <p:tag name="MH_LIBRARY" val="GRAPHIC"/>
  <p:tag name="MH_TYPE" val="Other"/>
  <p:tag name="MH_ORDER" val="1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808225047"/>
  <p:tag name="MH_LIBRARY" val="GRAPHIC"/>
  <p:tag name="MH_TYPE" val="SubTitle"/>
  <p:tag name="MH_ORDER" val="1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808225047"/>
  <p:tag name="MH_LIBRARY" val="GRAPHIC"/>
  <p:tag name="MH_TYPE" val="Other"/>
  <p:tag name="MH_ORDER" val="1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808225047"/>
  <p:tag name="MH_LIBRARY" val="GRAPHIC"/>
  <p:tag name="MH_TYPE" val="SubTitle"/>
  <p:tag name="MH_ORDER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0190507"/>
  <p:tag name="MH_LIBRARY" val="GRAPHIC"/>
  <p:tag name="MH_ORDER" val="Freeform 5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0190507"/>
  <p:tag name="MH_LIBRARY" val="GRAPHIC"/>
  <p:tag name="MH_ORDER" val="Right Triangle 6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0190507"/>
  <p:tag name="MH_LIBRARY" val="GRAPHIC"/>
  <p:tag name="MH_ORDER" val="Right Triangle 7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0190507"/>
  <p:tag name="MH_LIBRARY" val="GRAPHIC"/>
  <p:tag name="MH_ORDER" val="Freeform 23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0190507"/>
  <p:tag name="MH_LIBRARY" val="GRAPHIC"/>
  <p:tag name="MH_ORDER" val="Freeform 30"/>
</p:tagLst>
</file>

<file path=ppt/theme/theme1.xml><?xml version="1.0" encoding="utf-8"?>
<a:theme xmlns:a="http://schemas.openxmlformats.org/drawingml/2006/main" name="Office 主题​​">
  <a:themeElements>
    <a:clrScheme name="自定义 106">
      <a:dk1>
        <a:sysClr val="windowText" lastClr="000000"/>
      </a:dk1>
      <a:lt1>
        <a:sysClr val="window" lastClr="FFFFFF"/>
      </a:lt1>
      <a:dk2>
        <a:srgbClr val="FFFFFF"/>
      </a:dk2>
      <a:lt2>
        <a:srgbClr val="A5A5A5"/>
      </a:lt2>
      <a:accent1>
        <a:srgbClr val="53D9EB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5231</TotalTime>
  <Words>791</Words>
  <Application>Microsoft Office PowerPoint</Application>
  <PresentationFormat>全屏显示(16:9)</PresentationFormat>
  <Paragraphs>98</Paragraphs>
  <Slides>17</Slides>
  <Notes>11</Notes>
  <HiddenSlides>0</HiddenSlides>
  <MMClips>4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9" baseType="lpstr">
      <vt:lpstr>方正粗倩简体</vt:lpstr>
      <vt:lpstr>方正大黑简体</vt:lpstr>
      <vt:lpstr>方正黑体简体</vt:lpstr>
      <vt:lpstr>方正综艺简体</vt:lpstr>
      <vt:lpstr>华文楷体</vt:lpstr>
      <vt:lpstr>楷体</vt:lpstr>
      <vt:lpstr>微软雅黑</vt:lpstr>
      <vt:lpstr>Arial</vt:lpstr>
      <vt:lpstr>Calibri</vt:lpstr>
      <vt:lpstr>Impact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HG000446</dc:title>
  <dc:creator>jicai liu</dc:creator>
  <cp:lastModifiedBy>泽华 刘</cp:lastModifiedBy>
  <cp:revision>1015</cp:revision>
  <dcterms:created xsi:type="dcterms:W3CDTF">2015-01-25T13:27:30Z</dcterms:created>
  <dcterms:modified xsi:type="dcterms:W3CDTF">2019-04-03T11:08:48Z</dcterms:modified>
</cp:coreProperties>
</file>